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0" r:id="rId4"/>
    <p:sldId id="261" r:id="rId5"/>
    <p:sldId id="264" r:id="rId6"/>
    <p:sldId id="269" r:id="rId7"/>
    <p:sldId id="259" r:id="rId8"/>
    <p:sldId id="258" r:id="rId9"/>
    <p:sldId id="263" r:id="rId10"/>
    <p:sldId id="268" r:id="rId11"/>
    <p:sldId id="265" r:id="rId12"/>
    <p:sldId id="262" r:id="rId13"/>
    <p:sldId id="267" r:id="rId14"/>
    <p:sldId id="266"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1pPr>
    <a:lvl2pPr marL="4572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2pPr>
    <a:lvl3pPr marL="9144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3pPr>
    <a:lvl4pPr marL="13716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4pPr>
    <a:lvl5pPr marL="1828800" algn="l" rtl="0" eaLnBrk="0" fontAlgn="base" hangingPunct="0">
      <a:spcBef>
        <a:spcPct val="0"/>
      </a:spcBef>
      <a:spcAft>
        <a:spcPct val="0"/>
      </a:spcAft>
      <a:defRPr sz="2400" kern="1200">
        <a:solidFill>
          <a:schemeClr val="tx1"/>
        </a:solidFill>
        <a:latin typeface="Arial" pitchFamily="-111" charset="0"/>
        <a:ea typeface="ＭＳ Ｐゴシック" pitchFamily="-111" charset="-128"/>
        <a:cs typeface="ＭＳ Ｐゴシック" pitchFamily="-111" charset="-128"/>
      </a:defRPr>
    </a:lvl5pPr>
    <a:lvl6pPr marL="22860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6pPr>
    <a:lvl7pPr marL="27432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7pPr>
    <a:lvl8pPr marL="32004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8pPr>
    <a:lvl9pPr marL="3657600" algn="l" defTabSz="457200" rtl="0" eaLnBrk="1" latinLnBrk="0" hangingPunct="1">
      <a:defRPr sz="2400" kern="1200">
        <a:solidFill>
          <a:schemeClr val="tx1"/>
        </a:solidFill>
        <a:latin typeface="Arial" pitchFamily="-111" charset="0"/>
        <a:ea typeface="ＭＳ Ｐゴシック" pitchFamily="-111" charset="-128"/>
        <a:cs typeface="ＭＳ Ｐゴシック" pitchFamily="-111"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149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65" charset="0"/>
                <a:ea typeface="ＭＳ Ｐゴシック" pitchFamily="-65" charset="-128"/>
                <a:cs typeface="ＭＳ Ｐゴシック" pitchFamily="-65" charset="-128"/>
              </a:defRPr>
            </a:lvl1pPr>
          </a:lstStyle>
          <a:p>
            <a:pPr>
              <a:defRPr/>
            </a:pPr>
            <a:endParaRPr lang="en-US"/>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65" charset="0"/>
                <a:ea typeface="ＭＳ Ｐゴシック" pitchFamily="-65" charset="-128"/>
                <a:cs typeface="ＭＳ Ｐゴシック" pitchFamily="-65" charset="-128"/>
              </a:defRPr>
            </a:lvl1pPr>
          </a:lstStyle>
          <a:p>
            <a:pPr>
              <a:defRPr/>
            </a:pPr>
            <a:fld id="{7FE4F394-8ECD-B541-9C0E-E052A62166D8}" type="datetime1">
              <a:rPr lang="en-US"/>
              <a:pPr>
                <a:defRPr/>
              </a:pPr>
              <a:t>8/24/2014</a:t>
            </a:fld>
            <a:endParaRPr lang="en-US"/>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65" charset="0"/>
                <a:ea typeface="ＭＳ Ｐゴシック" pitchFamily="-65" charset="-128"/>
                <a:cs typeface="ＭＳ Ｐゴシック" pitchFamily="-65" charset="-128"/>
              </a:defRPr>
            </a:lvl1pPr>
          </a:lstStyle>
          <a:p>
            <a:pPr>
              <a:defRPr/>
            </a:pPr>
            <a:endParaRPr lang="en-US"/>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65" charset="0"/>
                <a:ea typeface="ＭＳ Ｐゴシック" pitchFamily="-65" charset="-128"/>
                <a:cs typeface="ＭＳ Ｐゴシック" pitchFamily="-65" charset="-128"/>
              </a:defRPr>
            </a:lvl1pPr>
          </a:lstStyle>
          <a:p>
            <a:pPr>
              <a:defRPr/>
            </a:pPr>
            <a:fld id="{D5CA197A-1FB0-B745-AAD4-51101AE69FB0}" type="slidenum">
              <a:rPr lang="en-US"/>
              <a:pPr>
                <a:defRPr/>
              </a:pPr>
              <a:t>‹#›</a:t>
            </a:fld>
            <a:endParaRPr lang="en-US"/>
          </a:p>
        </p:txBody>
      </p:sp>
    </p:spTree>
    <p:extLst>
      <p:ext uri="{BB962C8B-B14F-4D97-AF65-F5344CB8AC3E}">
        <p14:creationId xmlns:p14="http://schemas.microsoft.com/office/powerpoint/2010/main" val="2243926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65" charset="0"/>
                <a:ea typeface="ＭＳ Ｐゴシック" pitchFamily="-65" charset="-128"/>
                <a:cs typeface="ＭＳ Ｐゴシック" pitchFamily="-65"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65" charset="0"/>
                <a:ea typeface="ＭＳ Ｐゴシック" pitchFamily="-65" charset="-128"/>
                <a:cs typeface="ＭＳ Ｐゴシック" pitchFamily="-65"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65" charset="0"/>
                <a:ea typeface="ＭＳ Ｐゴシック" pitchFamily="-65" charset="-128"/>
                <a:cs typeface="ＭＳ Ｐゴシック" pitchFamily="-65"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65" charset="0"/>
                <a:ea typeface="ＭＳ Ｐゴシック" pitchFamily="-65" charset="-128"/>
                <a:cs typeface="ＭＳ Ｐゴシック" pitchFamily="-65" charset="-128"/>
              </a:defRPr>
            </a:lvl1pPr>
          </a:lstStyle>
          <a:p>
            <a:pPr>
              <a:defRPr/>
            </a:pPr>
            <a:fld id="{F1FC7031-F4FE-5C41-A839-CE95428CE26F}" type="slidenum">
              <a:rPr lang="en-US"/>
              <a:pPr>
                <a:defRPr/>
              </a:pPr>
              <a:t>‹#›</a:t>
            </a:fld>
            <a:endParaRPr lang="en-US"/>
          </a:p>
        </p:txBody>
      </p:sp>
    </p:spTree>
    <p:extLst>
      <p:ext uri="{BB962C8B-B14F-4D97-AF65-F5344CB8AC3E}">
        <p14:creationId xmlns:p14="http://schemas.microsoft.com/office/powerpoint/2010/main" val="2025030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6"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A3701B18-ADCC-E249-A62C-177139CCB53C}" type="slidenum">
              <a:rPr lang="en-US">
                <a:latin typeface="Arial" pitchFamily="-111" charset="0"/>
                <a:ea typeface="ＭＳ Ｐゴシック" pitchFamily="-111" charset="-128"/>
                <a:cs typeface="ＭＳ Ｐゴシック" pitchFamily="-111" charset="-128"/>
              </a:rPr>
              <a:pPr/>
              <a:t>1</a:t>
            </a:fld>
            <a:endParaRPr lang="en-US">
              <a:latin typeface="Arial" pitchFamily="-111" charset="0"/>
              <a:ea typeface="ＭＳ Ｐゴシック" pitchFamily="-111" charset="-128"/>
              <a:cs typeface="ＭＳ Ｐゴシック" pitchFamily="-111" charset="-128"/>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986911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03072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71599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4ECF3AA-CD76-514C-81C8-76621953A6E9}" type="slidenum">
              <a:rPr lang="en-US">
                <a:latin typeface="Arial" pitchFamily="-111" charset="0"/>
                <a:ea typeface="ＭＳ Ｐゴシック" pitchFamily="-111" charset="-128"/>
                <a:cs typeface="ＭＳ Ｐゴシック" pitchFamily="-111" charset="-128"/>
              </a:rPr>
              <a:pPr/>
              <a:t>12</a:t>
            </a:fld>
            <a:endParaRPr lang="en-US">
              <a:latin typeface="Arial" pitchFamily="-111" charset="0"/>
              <a:ea typeface="ＭＳ Ｐゴシック" pitchFamily="-111" charset="-128"/>
              <a:cs typeface="ＭＳ Ｐゴシック" pitchFamily="-111"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69811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37828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14411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E236679-8FD9-5847-BFF7-BDEF7872A1CF}"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56164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BDD7CCD-4BDC-E54F-9CB9-C2C0767B04DB}"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54605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DC1B226-B21B-F141-A0FA-2316E95C8B54}"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76893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09B7D9C-C672-F345-BA8F-03BF28C58044}"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897401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63585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F90E64C-7352-7B4A-B688-7BA0D2ECDEAD}"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50061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2FD38B0-9E92-B74B-9856-267F4626FE44}"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264915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A55F302-CD17-964F-8450-A367607EF4D3}"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2771" name="Rectangle 7"/>
          <p:cNvSpPr txBox="1">
            <a:spLocks noGrp="1" noChangeArrowheads="1"/>
          </p:cNvSpPr>
          <p:nvPr/>
        </p:nvSpPr>
        <p:spPr bwMode="auto">
          <a:xfrm>
            <a:off x="3886200" y="8651875"/>
            <a:ext cx="2971800" cy="455613"/>
          </a:xfrm>
          <a:prstGeom prst="rect">
            <a:avLst/>
          </a:prstGeom>
          <a:noFill/>
          <a:ln w="34925">
            <a:noFill/>
            <a:miter lim="800000"/>
            <a:headEnd type="none" w="sm" len="sm"/>
            <a:tailEnd type="none" w="sm" len="sm"/>
          </a:ln>
        </p:spPr>
        <p:txBody>
          <a:bodyPr lIns="91229" tIns="45615" rIns="91229" bIns="45615" anchor="b">
            <a:prstTxWarp prst="textNoShape">
              <a:avLst/>
            </a:prstTxWarp>
          </a:bodyPr>
          <a:lstStyle/>
          <a:p>
            <a:pPr algn="r" defTabSz="912813"/>
            <a:fld id="{8421A8EA-C6A5-7741-8725-C93BD58BB94A}" type="slidenum">
              <a:rPr lang="en-US" sz="1200"/>
              <a:pPr algn="r" defTabSz="912813"/>
              <a:t>9</a:t>
            </a:fld>
            <a:endParaRPr lang="en-US" sz="1200"/>
          </a:p>
        </p:txBody>
      </p:sp>
      <p:sp>
        <p:nvSpPr>
          <p:cNvPr id="32772" name="Rectangle 2"/>
          <p:cNvSpPr>
            <a:spLocks noGrp="1" noRot="1" noChangeAspect="1" noChangeArrowheads="1" noTextEdit="1"/>
          </p:cNvSpPr>
          <p:nvPr>
            <p:ph type="sldImg"/>
          </p:nvPr>
        </p:nvSpPr>
        <p:spPr>
          <a:solidFill>
            <a:srgbClr val="FFFFFF"/>
          </a:solidFill>
          <a:ln/>
        </p:spPr>
      </p:sp>
      <p:sp>
        <p:nvSpPr>
          <p:cNvPr id="32773" name="Rectangle 3"/>
          <p:cNvSpPr>
            <a:spLocks noGrp="1" noChangeArrowheads="1"/>
          </p:cNvSpPr>
          <p:nvPr>
            <p:ph type="body" idx="1"/>
          </p:nvPr>
        </p:nvSpPr>
        <p:spPr>
          <a:xfrm>
            <a:off x="685800" y="4343400"/>
            <a:ext cx="5486400" cy="4114800"/>
          </a:xfrm>
          <a:noFill/>
          <a:ln>
            <a:solidFill>
              <a:srgbClr val="000000"/>
            </a:solidFill>
          </a:ln>
        </p:spPr>
        <p:txBody>
          <a:bodyPr lIns="91229" tIns="45615" rIns="91229" bIns="45615"/>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20978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EDD42D-EC46-244B-8E8A-B51F1729D33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FCD557-E18D-954E-B326-9E79855FEB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F35DA1-8A4C-DB4B-BDA0-311045F01C1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37D6C2-4DDA-9644-A3B6-7A7274ED94F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A15F67-0356-664B-9BAF-2F04CD08FA6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7D331A-1F4F-A246-8504-CE5279A5DA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A01B197-DED4-5D4F-9780-D35876F8B7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CEE83A-9CCE-4D48-A43C-F7D53991020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2071091-ADD9-2446-8D93-195D7FBD55F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D817E0-E605-3842-81D4-08063607A4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031EF2-C88B-184F-9462-5511243D803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pitchFamily="-65" charset="0"/>
                <a:ea typeface="ＭＳ Ｐゴシック" pitchFamily="-65" charset="-128"/>
                <a:cs typeface="ＭＳ Ｐゴシック" pitchFamily="-65"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pitchFamily="-65" charset="0"/>
                <a:ea typeface="ＭＳ Ｐゴシック" pitchFamily="-65" charset="-128"/>
                <a:cs typeface="ＭＳ Ｐゴシック" pitchFamily="-65"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pitchFamily="-65" charset="0"/>
                <a:ea typeface="ＭＳ Ｐゴシック" pitchFamily="-65" charset="-128"/>
                <a:cs typeface="ＭＳ Ｐゴシック" pitchFamily="-65" charset="-128"/>
              </a:defRPr>
            </a:lvl1pPr>
          </a:lstStyle>
          <a:p>
            <a:pPr>
              <a:defRPr/>
            </a:pPr>
            <a:fld id="{B24582F1-EBB1-9C4A-AF72-43DC8B5C4A00}" type="slidenum">
              <a:rPr lang="en-US"/>
              <a:pPr>
                <a:defRPr/>
              </a:pPr>
              <a:t>‹#›</a:t>
            </a:fld>
            <a:endParaRPr lang="en-US"/>
          </a:p>
        </p:txBody>
      </p:sp>
      <p:pic>
        <p:nvPicPr>
          <p:cNvPr id="1031" name="Picture 7" descr="PowerPage3"/>
          <p:cNvPicPr>
            <a:picLocks noChangeAspect="1" noChangeArrowheads="1"/>
          </p:cNvPicPr>
          <p:nvPr userDrawn="1"/>
        </p:nvPicPr>
        <p:blipFill>
          <a:blip r:embed="rId13"/>
          <a:srcRect/>
          <a:stretch>
            <a:fillRect/>
          </a:stretch>
        </p:blipFill>
        <p:spPr bwMode="auto">
          <a:xfrm>
            <a:off x="0" y="-71438"/>
            <a:ext cx="9145588" cy="7002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pitchFamily="-65" charset="-128"/>
        </a:defRPr>
      </a:lvl1pPr>
      <a:lvl2pPr algn="ctr" rtl="0" eaLnBrk="0" fontAlgn="base" hangingPunct="0">
        <a:spcBef>
          <a:spcPct val="0"/>
        </a:spcBef>
        <a:spcAft>
          <a:spcPct val="0"/>
        </a:spcAft>
        <a:defRPr sz="4400">
          <a:solidFill>
            <a:schemeClr val="tx2"/>
          </a:solidFill>
          <a:latin typeface="Arial" charset="0"/>
          <a:ea typeface="ＭＳ Ｐゴシック" pitchFamily="-96" charset="-128"/>
          <a:cs typeface="ＭＳ Ｐゴシック" pitchFamily="-65" charset="-128"/>
        </a:defRPr>
      </a:lvl2pPr>
      <a:lvl3pPr algn="ctr" rtl="0" eaLnBrk="0" fontAlgn="base" hangingPunct="0">
        <a:spcBef>
          <a:spcPct val="0"/>
        </a:spcBef>
        <a:spcAft>
          <a:spcPct val="0"/>
        </a:spcAft>
        <a:defRPr sz="4400">
          <a:solidFill>
            <a:schemeClr val="tx2"/>
          </a:solidFill>
          <a:latin typeface="Arial" charset="0"/>
          <a:ea typeface="ＭＳ Ｐゴシック" pitchFamily="-96" charset="-128"/>
          <a:cs typeface="ＭＳ Ｐゴシック" pitchFamily="-65" charset="-128"/>
        </a:defRPr>
      </a:lvl3pPr>
      <a:lvl4pPr algn="ctr" rtl="0" eaLnBrk="0" fontAlgn="base" hangingPunct="0">
        <a:spcBef>
          <a:spcPct val="0"/>
        </a:spcBef>
        <a:spcAft>
          <a:spcPct val="0"/>
        </a:spcAft>
        <a:defRPr sz="4400">
          <a:solidFill>
            <a:schemeClr val="tx2"/>
          </a:solidFill>
          <a:latin typeface="Arial" charset="0"/>
          <a:ea typeface="ＭＳ Ｐゴシック" pitchFamily="-96" charset="-128"/>
          <a:cs typeface="ＭＳ Ｐゴシック" pitchFamily="-65" charset="-128"/>
        </a:defRPr>
      </a:lvl4pPr>
      <a:lvl5pPr algn="ctr" rtl="0" eaLnBrk="0" fontAlgn="base" hangingPunct="0">
        <a:spcBef>
          <a:spcPct val="0"/>
        </a:spcBef>
        <a:spcAft>
          <a:spcPct val="0"/>
        </a:spcAft>
        <a:defRPr sz="4400">
          <a:solidFill>
            <a:schemeClr val="tx2"/>
          </a:solidFill>
          <a:latin typeface="Arial" charset="0"/>
          <a:ea typeface="ＭＳ Ｐゴシック" pitchFamily="-96" charset="-128"/>
          <a:cs typeface="ＭＳ Ｐゴシック" pitchFamily="-65"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8.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1823761" y="1905000"/>
            <a:ext cx="5496478" cy="1261884"/>
          </a:xfrm>
          <a:prstGeom prst="rect">
            <a:avLst/>
          </a:prstGeom>
          <a:noFill/>
          <a:ln w="9525">
            <a:noFill/>
            <a:miter lim="800000"/>
            <a:headEnd/>
            <a:tailEnd/>
          </a:ln>
        </p:spPr>
        <p:txBody>
          <a:bodyPr wrap="none">
            <a:prstTxWarp prst="textNoShape">
              <a:avLst/>
            </a:prstTxWarp>
            <a:spAutoFit/>
          </a:bodyPr>
          <a:lstStyle/>
          <a:p>
            <a:pPr algn="ctr" eaLnBrk="1" hangingPunct="1"/>
            <a:r>
              <a:rPr lang="en-US" sz="3200" b="1" dirty="0">
                <a:solidFill>
                  <a:schemeClr val="bg1"/>
                </a:solidFill>
                <a:latin typeface="Avenir LT Std 95 Black" pitchFamily="-111" charset="0"/>
              </a:rPr>
              <a:t>CARD </a:t>
            </a:r>
            <a:r>
              <a:rPr lang="en-US" sz="3200" b="1" dirty="0" smtClean="0">
                <a:solidFill>
                  <a:schemeClr val="bg1"/>
                </a:solidFill>
                <a:latin typeface="Avenir LT Std 95 Black" pitchFamily="-111" charset="0"/>
              </a:rPr>
              <a:t>LOGISTICS</a:t>
            </a:r>
          </a:p>
          <a:p>
            <a:pPr algn="ctr" eaLnBrk="1" hangingPunct="1"/>
            <a:endParaRPr lang="en-US" sz="1200" b="1" dirty="0">
              <a:solidFill>
                <a:schemeClr val="bg1"/>
              </a:solidFill>
              <a:latin typeface="Avenir LT Std 95 Black" pitchFamily="-111" charset="0"/>
            </a:endParaRPr>
          </a:p>
          <a:p>
            <a:pPr algn="ctr" eaLnBrk="1" hangingPunct="1"/>
            <a:r>
              <a:rPr lang="en-US" sz="3200" b="1" dirty="0">
                <a:solidFill>
                  <a:schemeClr val="bg1"/>
                </a:solidFill>
                <a:latin typeface="Avenir LT Std 95 Black" pitchFamily="-111" charset="0"/>
              </a:rPr>
              <a:t>INVESTOR PRESENTATION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6"/>
          <p:cNvSpPr>
            <a:spLocks noChangeArrowheads="1"/>
          </p:cNvSpPr>
          <p:nvPr/>
        </p:nvSpPr>
        <p:spPr bwMode="auto">
          <a:xfrm>
            <a:off x="76200" y="152400"/>
            <a:ext cx="9067800" cy="609600"/>
          </a:xfrm>
          <a:prstGeom prst="rect">
            <a:avLst/>
          </a:prstGeom>
          <a:noFill/>
          <a:ln w="9525">
            <a:noFill/>
            <a:miter lim="800000"/>
            <a:headEnd/>
            <a:tailEnd/>
          </a:ln>
        </p:spPr>
        <p:txBody>
          <a:bodyPr anchor="ctr">
            <a:prstTxWarp prst="textNoShape">
              <a:avLst/>
            </a:prstTxWarp>
          </a:bodyPr>
          <a:lstStyle/>
          <a:p>
            <a:pPr algn="ctr" eaLnBrk="1" hangingPunct="1"/>
            <a:r>
              <a:rPr lang="en-US" sz="2800" b="1">
                <a:solidFill>
                  <a:schemeClr val="bg1"/>
                </a:solidFill>
                <a:latin typeface="Helvetica" pitchFamily="-111" charset="0"/>
              </a:rPr>
              <a:t>Card Logistics Proprietary Systems</a:t>
            </a:r>
            <a:endParaRPr lang="en-US" sz="2800" b="1"/>
          </a:p>
        </p:txBody>
      </p:sp>
      <p:sp>
        <p:nvSpPr>
          <p:cNvPr id="33795" name="Rectangle 3"/>
          <p:cNvSpPr>
            <a:spLocks noChangeArrowheads="1"/>
          </p:cNvSpPr>
          <p:nvPr/>
        </p:nvSpPr>
        <p:spPr bwMode="auto">
          <a:xfrm>
            <a:off x="304800" y="762000"/>
            <a:ext cx="8458200" cy="4114800"/>
          </a:xfrm>
          <a:prstGeom prst="rect">
            <a:avLst/>
          </a:prstGeom>
          <a:noFill/>
          <a:ln w="9525">
            <a:noFill/>
            <a:miter lim="800000"/>
            <a:headEnd/>
            <a:tailEnd/>
          </a:ln>
        </p:spPr>
        <p:txBody>
          <a:bodyPr>
            <a:prstTxWarp prst="textNoShape">
              <a:avLst/>
            </a:prstTxWarp>
          </a:bodyPr>
          <a:lstStyle/>
          <a:p>
            <a:pPr marL="342900" indent="-342900" algn="just" eaLnBrk="1" hangingPunct="1">
              <a:lnSpc>
                <a:spcPct val="90000"/>
              </a:lnSpc>
              <a:spcBef>
                <a:spcPct val="20000"/>
              </a:spcBef>
              <a:spcAft>
                <a:spcPts val="1000"/>
              </a:spcAft>
              <a:buFontTx/>
              <a:buChar char="•"/>
            </a:pPr>
            <a:r>
              <a:rPr lang="en-US" sz="2000" dirty="0" smtClean="0">
                <a:latin typeface="Helvetica" pitchFamily="-111" charset="0"/>
                <a:ea typeface="Arial" pitchFamily="-111" charset="0"/>
                <a:cs typeface="Arial" pitchFamily="-111" charset="0"/>
              </a:rPr>
              <a:t>$5.0M+ has </a:t>
            </a:r>
            <a:r>
              <a:rPr lang="en-US" sz="2000" dirty="0">
                <a:latin typeface="Helvetica" pitchFamily="-111" charset="0"/>
                <a:ea typeface="Arial" pitchFamily="-111" charset="0"/>
                <a:cs typeface="Arial" pitchFamily="-111" charset="0"/>
              </a:rPr>
              <a:t>been invested in the development of the </a:t>
            </a:r>
            <a:r>
              <a:rPr lang="en-US" sz="2000" dirty="0" err="1">
                <a:latin typeface="Helvetica" pitchFamily="-111" charset="0"/>
              </a:rPr>
              <a:t>eLife</a:t>
            </a:r>
            <a:r>
              <a:rPr lang="en-US" sz="2000" dirty="0">
                <a:latin typeface="Helvetica" pitchFamily="-111" charset="0"/>
              </a:rPr>
              <a:t> Card</a:t>
            </a:r>
            <a:r>
              <a:rPr lang="en-US" sz="1000" dirty="0">
                <a:latin typeface="Helvetica" pitchFamily="-111" charset="0"/>
              </a:rPr>
              <a:t>®</a:t>
            </a:r>
            <a:r>
              <a:rPr lang="en-US" sz="2000" dirty="0">
                <a:latin typeface="Helvetica" pitchFamily="-111" charset="0"/>
              </a:rPr>
              <a:t> and </a:t>
            </a:r>
            <a:r>
              <a:rPr lang="en-US" sz="2000" dirty="0" err="1">
                <a:latin typeface="Helvetica" pitchFamily="-111" charset="0"/>
              </a:rPr>
              <a:t>CasinoPass</a:t>
            </a:r>
            <a:r>
              <a:rPr lang="en-US" sz="1000" dirty="0">
                <a:latin typeface="Helvetica" pitchFamily="-111" charset="0"/>
              </a:rPr>
              <a:t>®</a:t>
            </a:r>
            <a:r>
              <a:rPr lang="en-US" sz="2000" dirty="0">
                <a:latin typeface="Helvetica" pitchFamily="-111" charset="0"/>
              </a:rPr>
              <a:t> Smart Card architecture and systems hardware.</a:t>
            </a:r>
          </a:p>
          <a:p>
            <a:pPr marL="342900" indent="-342900" algn="just" eaLnBrk="1" hangingPunct="1">
              <a:lnSpc>
                <a:spcPct val="90000"/>
              </a:lnSpc>
              <a:spcBef>
                <a:spcPct val="20000"/>
              </a:spcBef>
              <a:spcAft>
                <a:spcPts val="1000"/>
              </a:spcAft>
              <a:buFontTx/>
              <a:buChar char="•"/>
            </a:pPr>
            <a:r>
              <a:rPr lang="en-US" sz="2000" dirty="0">
                <a:latin typeface="Helvetica" pitchFamily="-111" charset="0"/>
              </a:rPr>
              <a:t>Proprietary </a:t>
            </a:r>
            <a:r>
              <a:rPr lang="en-US" sz="2000" dirty="0" smtClean="0">
                <a:latin typeface="Helvetica" pitchFamily="-111" charset="0"/>
              </a:rPr>
              <a:t>CL chip </a:t>
            </a:r>
            <a:r>
              <a:rPr lang="en-US" sz="2000" dirty="0">
                <a:latin typeface="Helvetica" pitchFamily="-111" charset="0"/>
              </a:rPr>
              <a:t>is ready for production in significant quantities.</a:t>
            </a:r>
            <a:endParaRPr lang="en-US" sz="2000" dirty="0" smtClean="0">
              <a:latin typeface="Helvetica" pitchFamily="-111" charset="0"/>
            </a:endParaRPr>
          </a:p>
          <a:p>
            <a:pPr marL="342900" indent="-342900" algn="just" eaLnBrk="1" hangingPunct="1">
              <a:lnSpc>
                <a:spcPct val="90000"/>
              </a:lnSpc>
              <a:spcBef>
                <a:spcPct val="20000"/>
              </a:spcBef>
              <a:spcAft>
                <a:spcPts val="1000"/>
              </a:spcAft>
              <a:buFontTx/>
              <a:buChar char="•"/>
            </a:pPr>
            <a:r>
              <a:rPr lang="en-US" sz="2000" dirty="0" smtClean="0">
                <a:latin typeface="Helvetica" pitchFamily="-111" charset="0"/>
              </a:rPr>
              <a:t>eLife Card</a:t>
            </a:r>
            <a:r>
              <a:rPr lang="en-US" sz="1000" dirty="0" smtClean="0">
                <a:latin typeface="Helvetica" pitchFamily="-111" charset="0"/>
              </a:rPr>
              <a:t>®</a:t>
            </a:r>
            <a:r>
              <a:rPr lang="en-US" sz="2000" dirty="0" smtClean="0">
                <a:latin typeface="Helvetica" pitchFamily="-111" charset="0"/>
              </a:rPr>
              <a:t> Application Software is 95% complete, with integration of the new Web-Portal Back Office Software scheduled for 2Q </a:t>
            </a:r>
            <a:r>
              <a:rPr lang="en-US" sz="2000" dirty="0" smtClean="0">
                <a:latin typeface="Helvetica" pitchFamily="-111" charset="0"/>
              </a:rPr>
              <a:t>2015.</a:t>
            </a:r>
            <a:endParaRPr lang="en-US" sz="2000" dirty="0" smtClean="0">
              <a:latin typeface="Helvetica" pitchFamily="-111" charset="0"/>
            </a:endParaRPr>
          </a:p>
          <a:p>
            <a:pPr marL="342900" indent="-342900" algn="just" eaLnBrk="1" hangingPunct="1">
              <a:lnSpc>
                <a:spcPct val="90000"/>
              </a:lnSpc>
              <a:spcBef>
                <a:spcPct val="20000"/>
              </a:spcBef>
              <a:spcAft>
                <a:spcPts val="1000"/>
              </a:spcAft>
              <a:buFontTx/>
              <a:buChar char="•"/>
            </a:pPr>
            <a:r>
              <a:rPr lang="en-US" sz="2000" dirty="0" smtClean="0">
                <a:latin typeface="Helvetica" pitchFamily="-111" charset="0"/>
              </a:rPr>
              <a:t>3</a:t>
            </a:r>
            <a:r>
              <a:rPr lang="en-US" sz="2000" baseline="30000" dirty="0" smtClean="0">
                <a:latin typeface="Helvetica" pitchFamily="-111" charset="0"/>
              </a:rPr>
              <a:t>rd</a:t>
            </a:r>
            <a:r>
              <a:rPr lang="en-US" sz="2000" dirty="0" smtClean="0">
                <a:latin typeface="Helvetica" pitchFamily="-111" charset="0"/>
              </a:rPr>
              <a:t> Generation </a:t>
            </a:r>
            <a:r>
              <a:rPr lang="en-US" sz="2000" dirty="0">
                <a:latin typeface="Helvetica" pitchFamily="-111" charset="0"/>
              </a:rPr>
              <a:t>Dual-Slot Reader (</a:t>
            </a:r>
            <a:r>
              <a:rPr lang="en-US" sz="2000" dirty="0" err="1" smtClean="0">
                <a:latin typeface="Helvetica" pitchFamily="-111" charset="0"/>
              </a:rPr>
              <a:t>w</a:t>
            </a:r>
            <a:r>
              <a:rPr lang="en-US" sz="2000" dirty="0" smtClean="0">
                <a:latin typeface="Helvetica" pitchFamily="-111" charset="0"/>
              </a:rPr>
              <a:t>/Biometrics</a:t>
            </a:r>
            <a:r>
              <a:rPr lang="en-US" sz="2000" dirty="0">
                <a:latin typeface="Helvetica" pitchFamily="-111" charset="0"/>
              </a:rPr>
              <a:t>)</a:t>
            </a:r>
            <a:r>
              <a:rPr lang="en-US" sz="2000" dirty="0" smtClean="0">
                <a:latin typeface="Helvetica" pitchFamily="-111" charset="0"/>
              </a:rPr>
              <a:t> ready </a:t>
            </a:r>
            <a:r>
              <a:rPr lang="en-US" sz="2000" dirty="0">
                <a:latin typeface="Helvetica" pitchFamily="-111" charset="0"/>
              </a:rPr>
              <a:t>for production, with </a:t>
            </a:r>
            <a:r>
              <a:rPr lang="en-US" sz="2000" dirty="0" smtClean="0">
                <a:latin typeface="Helvetica" pitchFamily="-111" charset="0"/>
              </a:rPr>
              <a:t>CL’s </a:t>
            </a:r>
            <a:r>
              <a:rPr lang="en-US" sz="2000" dirty="0">
                <a:latin typeface="Helvetica" pitchFamily="-111" charset="0"/>
              </a:rPr>
              <a:t>selected manufacturer now prepared to produce and deliver in significant quantities</a:t>
            </a:r>
            <a:r>
              <a:rPr lang="en-US" sz="2000" dirty="0" smtClean="0">
                <a:latin typeface="Helvetica" pitchFamily="-111" charset="0"/>
              </a:rPr>
              <a:t>. 4</a:t>
            </a:r>
            <a:r>
              <a:rPr lang="en-US" sz="2000" baseline="30000" dirty="0" smtClean="0">
                <a:latin typeface="Helvetica" pitchFamily="-111" charset="0"/>
              </a:rPr>
              <a:t>th</a:t>
            </a:r>
            <a:r>
              <a:rPr lang="en-US" sz="2000" dirty="0" smtClean="0">
                <a:latin typeface="Helvetica" pitchFamily="-111" charset="0"/>
              </a:rPr>
              <a:t> Generation design ready to prototype.</a:t>
            </a:r>
          </a:p>
          <a:p>
            <a:pPr marL="342900" indent="-342900" algn="just" eaLnBrk="1" hangingPunct="1">
              <a:lnSpc>
                <a:spcPct val="90000"/>
              </a:lnSpc>
              <a:spcBef>
                <a:spcPct val="20000"/>
              </a:spcBef>
              <a:spcAft>
                <a:spcPts val="1000"/>
              </a:spcAft>
              <a:buFontTx/>
              <a:buChar char="•"/>
            </a:pPr>
            <a:r>
              <a:rPr lang="en-US" sz="2000" dirty="0" smtClean="0">
                <a:latin typeface="Helvetica" pitchFamily="-111" charset="0"/>
                <a:ea typeface="Arial" pitchFamily="-111" charset="0"/>
                <a:cs typeface="Arial" pitchFamily="-111" charset="0"/>
              </a:rPr>
              <a:t>Updated </a:t>
            </a:r>
            <a:r>
              <a:rPr lang="en-US" sz="2000" dirty="0" err="1" smtClean="0">
                <a:latin typeface="Helvetica" pitchFamily="-111" charset="0"/>
                <a:ea typeface="Arial" pitchFamily="-111" charset="0"/>
                <a:cs typeface="Arial" pitchFamily="-111" charset="0"/>
              </a:rPr>
              <a:t>Mag</a:t>
            </a:r>
            <a:r>
              <a:rPr lang="en-US" sz="2000" dirty="0">
                <a:latin typeface="Helvetica" pitchFamily="-111" charset="0"/>
                <a:ea typeface="Arial" pitchFamily="-111" charset="0"/>
                <a:cs typeface="Arial" pitchFamily="-111" charset="0"/>
              </a:rPr>
              <a:t>-Smart</a:t>
            </a:r>
            <a:r>
              <a:rPr lang="en-US" sz="1000" dirty="0">
                <a:latin typeface="Helvetica" pitchFamily="-111" charset="0"/>
                <a:ea typeface="Arial" pitchFamily="-111" charset="0"/>
                <a:cs typeface="Arial" pitchFamily="-111" charset="0"/>
              </a:rPr>
              <a:t>™</a:t>
            </a:r>
            <a:r>
              <a:rPr lang="en-US" sz="2000" dirty="0">
                <a:latin typeface="Helvetica" pitchFamily="-111" charset="0"/>
                <a:ea typeface="Arial" pitchFamily="-111" charset="0"/>
                <a:cs typeface="Arial" pitchFamily="-111" charset="0"/>
              </a:rPr>
              <a:t> reader design</a:t>
            </a:r>
            <a:r>
              <a:rPr lang="en-US" sz="2000" dirty="0" smtClean="0">
                <a:latin typeface="Helvetica" pitchFamily="-111" charset="0"/>
                <a:ea typeface="Arial" pitchFamily="-111" charset="0"/>
                <a:cs typeface="Arial" pitchFamily="-111" charset="0"/>
              </a:rPr>
              <a:t> complete </a:t>
            </a:r>
            <a:r>
              <a:rPr lang="en-US" sz="2000" dirty="0">
                <a:latin typeface="Helvetica" pitchFamily="-111" charset="0"/>
                <a:ea typeface="Arial" pitchFamily="-111" charset="0"/>
                <a:cs typeface="Arial" pitchFamily="-111" charset="0"/>
              </a:rPr>
              <a:t>and ready to prototype.</a:t>
            </a:r>
            <a:endParaRPr lang="en-US" sz="2800" dirty="0"/>
          </a:p>
        </p:txBody>
      </p:sp>
      <p:pic>
        <p:nvPicPr>
          <p:cNvPr id="33796" name="Picture 6" descr="ACR88BHand"/>
          <p:cNvPicPr>
            <a:picLocks noChangeAspect="1" noChangeArrowheads="1"/>
          </p:cNvPicPr>
          <p:nvPr/>
        </p:nvPicPr>
        <p:blipFill>
          <a:blip r:embed="rId3"/>
          <a:srcRect/>
          <a:stretch>
            <a:fillRect/>
          </a:stretch>
        </p:blipFill>
        <p:spPr bwMode="auto">
          <a:xfrm>
            <a:off x="1752600" y="4191000"/>
            <a:ext cx="2787650" cy="2287588"/>
          </a:xfrm>
          <a:prstGeom prst="rect">
            <a:avLst/>
          </a:prstGeom>
          <a:noFill/>
          <a:ln w="9525">
            <a:noFill/>
            <a:miter lim="800000"/>
            <a:headEnd/>
            <a:tailEnd/>
          </a:ln>
        </p:spPr>
      </p:pic>
      <p:pic>
        <p:nvPicPr>
          <p:cNvPr id="33797" name="Picture 7" descr="ACR88BCards"/>
          <p:cNvPicPr>
            <a:picLocks noChangeAspect="1" noChangeArrowheads="1"/>
          </p:cNvPicPr>
          <p:nvPr/>
        </p:nvPicPr>
        <p:blipFill>
          <a:blip r:embed="rId4"/>
          <a:srcRect/>
          <a:stretch>
            <a:fillRect/>
          </a:stretch>
        </p:blipFill>
        <p:spPr bwMode="auto">
          <a:xfrm>
            <a:off x="5105400" y="4191000"/>
            <a:ext cx="2263775" cy="158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228600"/>
            <a:ext cx="7772400" cy="762000"/>
          </a:xfrm>
        </p:spPr>
        <p:txBody>
          <a:bodyPr/>
          <a:lstStyle/>
          <a:p>
            <a:pPr eaLnBrk="1" hangingPunct="1"/>
            <a:r>
              <a:rPr lang="en-US" sz="2800" dirty="0" err="1">
                <a:solidFill>
                  <a:schemeClr val="bg1"/>
                </a:solidFill>
                <a:latin typeface="Helvetica" pitchFamily="-111" charset="0"/>
                <a:cs typeface="ＭＳ Ｐゴシック" pitchFamily="-111" charset="-128"/>
              </a:rPr>
              <a:t>CasinoPass</a:t>
            </a:r>
            <a:r>
              <a:rPr lang="en-US" sz="1200" dirty="0">
                <a:solidFill>
                  <a:schemeClr val="bg1"/>
                </a:solidFill>
                <a:latin typeface="Helvetica" pitchFamily="-111" charset="0"/>
                <a:cs typeface="ＭＳ Ｐゴシック" pitchFamily="-111" charset="-128"/>
              </a:rPr>
              <a:t>™</a:t>
            </a:r>
            <a:r>
              <a:rPr lang="en-US" sz="2800" dirty="0" smtClean="0">
                <a:solidFill>
                  <a:schemeClr val="bg1"/>
                </a:solidFill>
                <a:latin typeface="Helvetica" pitchFamily="-111" charset="0"/>
                <a:cs typeface="ＭＳ Ｐゴシック" pitchFamily="-111" charset="-128"/>
              </a:rPr>
              <a:t> System Solutions</a:t>
            </a:r>
            <a:endParaRPr lang="en-US" dirty="0">
              <a:cs typeface="ＭＳ Ｐゴシック" pitchFamily="-111" charset="-128"/>
            </a:endParaRPr>
          </a:p>
        </p:txBody>
      </p:sp>
      <p:sp>
        <p:nvSpPr>
          <p:cNvPr id="35843" name="Rectangle 3"/>
          <p:cNvSpPr>
            <a:spLocks noGrp="1" noChangeArrowheads="1"/>
          </p:cNvSpPr>
          <p:nvPr>
            <p:ph type="body" idx="1"/>
          </p:nvPr>
        </p:nvSpPr>
        <p:spPr>
          <a:xfrm>
            <a:off x="457200" y="990600"/>
            <a:ext cx="8305800" cy="4953000"/>
          </a:xfrm>
        </p:spPr>
        <p:txBody>
          <a:bodyPr/>
          <a:lstStyle/>
          <a:p>
            <a:pPr algn="just" eaLnBrk="1" hangingPunct="1">
              <a:lnSpc>
                <a:spcPct val="90000"/>
              </a:lnSpc>
              <a:spcAft>
                <a:spcPts val="1000"/>
              </a:spcAft>
            </a:pPr>
            <a:r>
              <a:rPr lang="en-US" sz="2000" dirty="0" err="1" smtClean="0">
                <a:latin typeface="Helvetica" pitchFamily="-111" charset="0"/>
                <a:ea typeface="Arial" pitchFamily="-111" charset="0"/>
                <a:cs typeface="Arial" pitchFamily="-111" charset="0"/>
              </a:rPr>
              <a:t>CasinoPass</a:t>
            </a:r>
            <a:r>
              <a:rPr lang="en-US" sz="1200" dirty="0" smtClean="0">
                <a:latin typeface="Helvetica" pitchFamily="-111" charset="0"/>
                <a:ea typeface="Arial" pitchFamily="-111" charset="0"/>
                <a:cs typeface="Arial" pitchFamily="-111" charset="0"/>
              </a:rPr>
              <a:t>®</a:t>
            </a:r>
            <a:r>
              <a:rPr lang="en-US" sz="2000" dirty="0" smtClean="0">
                <a:latin typeface="Helvetica" pitchFamily="-111" charset="0"/>
                <a:ea typeface="Arial" pitchFamily="-111" charset="0"/>
                <a:cs typeface="Arial" pitchFamily="-111" charset="0"/>
              </a:rPr>
              <a:t> </a:t>
            </a:r>
            <a:r>
              <a:rPr lang="en-US" sz="2000" dirty="0">
                <a:latin typeface="Helvetica" pitchFamily="-111" charset="0"/>
                <a:ea typeface="Arial" pitchFamily="-111" charset="0"/>
                <a:cs typeface="Arial" pitchFamily="-111" charset="0"/>
              </a:rPr>
              <a:t>works directly with Slot Machines and other gaming machines, as well as the interface with </a:t>
            </a:r>
            <a:r>
              <a:rPr lang="en-US" sz="2000" dirty="0" smtClean="0">
                <a:latin typeface="Helvetica" pitchFamily="-111" charset="0"/>
                <a:ea typeface="Arial" pitchFamily="-111" charset="0"/>
                <a:cs typeface="Arial" pitchFamily="-111" charset="0"/>
              </a:rPr>
              <a:t>CL’s </a:t>
            </a:r>
            <a:r>
              <a:rPr lang="en-US" sz="2000" dirty="0" err="1">
                <a:latin typeface="Helvetica" pitchFamily="-111" charset="0"/>
                <a:ea typeface="Arial" pitchFamily="-111" charset="0"/>
                <a:cs typeface="Arial" pitchFamily="-111" charset="0"/>
              </a:rPr>
              <a:t>Mag</a:t>
            </a:r>
            <a:r>
              <a:rPr lang="en-US" sz="2000" dirty="0">
                <a:latin typeface="Helvetica" pitchFamily="-111" charset="0"/>
                <a:ea typeface="Arial" pitchFamily="-111" charset="0"/>
                <a:cs typeface="Arial" pitchFamily="-111" charset="0"/>
              </a:rPr>
              <a:t>-Smart</a:t>
            </a:r>
            <a:r>
              <a:rPr lang="en-US" sz="1000" dirty="0">
                <a:latin typeface="Helvetica" pitchFamily="-111" charset="0"/>
                <a:ea typeface="Arial" pitchFamily="-111" charset="0"/>
                <a:cs typeface="Arial" pitchFamily="-111" charset="0"/>
              </a:rPr>
              <a:t>™</a:t>
            </a:r>
            <a:r>
              <a:rPr lang="en-US" sz="2000" dirty="0">
                <a:latin typeface="Helvetica" pitchFamily="-111" charset="0"/>
                <a:ea typeface="Arial" pitchFamily="-111" charset="0"/>
                <a:cs typeface="Arial" pitchFamily="-111" charset="0"/>
              </a:rPr>
              <a:t> reader.</a:t>
            </a:r>
          </a:p>
          <a:p>
            <a:pPr algn="just" eaLnBrk="1" hangingPunct="1">
              <a:lnSpc>
                <a:spcPct val="90000"/>
              </a:lnSpc>
              <a:spcAft>
                <a:spcPts val="1000"/>
              </a:spcAft>
            </a:pPr>
            <a:r>
              <a:rPr lang="en-US" sz="2000" dirty="0">
                <a:latin typeface="Helvetica" pitchFamily="-111" charset="0"/>
                <a:ea typeface="Arial" pitchFamily="-111" charset="0"/>
                <a:cs typeface="Arial" pitchFamily="-111" charset="0"/>
              </a:rPr>
              <a:t>Multi-Application Debit, Loyalty Points and </a:t>
            </a:r>
            <a:r>
              <a:rPr lang="en-US" sz="2000" dirty="0" err="1">
                <a:latin typeface="Helvetica" pitchFamily="-111" charset="0"/>
                <a:ea typeface="Arial" pitchFamily="-111" charset="0"/>
                <a:cs typeface="Arial" pitchFamily="-111" charset="0"/>
              </a:rPr>
              <a:t>e</a:t>
            </a:r>
            <a:r>
              <a:rPr lang="en-US" sz="2000" dirty="0">
                <a:latin typeface="Helvetica" pitchFamily="-111" charset="0"/>
                <a:ea typeface="Arial" pitchFamily="-111" charset="0"/>
                <a:cs typeface="Arial" pitchFamily="-111" charset="0"/>
              </a:rPr>
              <a:t>-Purse, as well as Special Events, Room Key, Dining, Shopping and ATM Access.</a:t>
            </a:r>
          </a:p>
          <a:p>
            <a:pPr algn="just" eaLnBrk="1" hangingPunct="1">
              <a:lnSpc>
                <a:spcPct val="90000"/>
              </a:lnSpc>
              <a:spcAft>
                <a:spcPts val="1000"/>
              </a:spcAft>
            </a:pPr>
            <a:r>
              <a:rPr lang="en-US" sz="2000" dirty="0">
                <a:latin typeface="Helvetica" pitchFamily="-111" charset="0"/>
                <a:ea typeface="Arial" pitchFamily="-111" charset="0"/>
                <a:cs typeface="Arial" pitchFamily="-111" charset="0"/>
              </a:rPr>
              <a:t>Benefits are in Cash Handling, debited electronically using the integrated Financial Banking Chip, with Winnings stored on card electronically or deposited directly into Card Holder’s Bank Account.</a:t>
            </a:r>
          </a:p>
          <a:p>
            <a:pPr algn="just" eaLnBrk="1" hangingPunct="1">
              <a:lnSpc>
                <a:spcPct val="90000"/>
              </a:lnSpc>
              <a:spcAft>
                <a:spcPts val="1000"/>
              </a:spcAft>
            </a:pPr>
            <a:r>
              <a:rPr lang="en-US" sz="2000" dirty="0">
                <a:latin typeface="Helvetica" pitchFamily="-111" charset="0"/>
                <a:ea typeface="Arial" pitchFamily="-111" charset="0"/>
                <a:cs typeface="Arial" pitchFamily="-111" charset="0"/>
              </a:rPr>
              <a:t>Prevents the Counterfeiting Dilemma with existing </a:t>
            </a:r>
            <a:r>
              <a:rPr lang="en-US" sz="2000" dirty="0" err="1">
                <a:latin typeface="Helvetica" pitchFamily="-111" charset="0"/>
                <a:ea typeface="Arial" pitchFamily="-111" charset="0"/>
                <a:cs typeface="Arial" pitchFamily="-111" charset="0"/>
              </a:rPr>
              <a:t>MagStripe</a:t>
            </a:r>
            <a:r>
              <a:rPr lang="en-US" sz="2000" dirty="0">
                <a:latin typeface="Helvetica" pitchFamily="-111" charset="0"/>
                <a:ea typeface="Arial" pitchFamily="-111" charset="0"/>
                <a:cs typeface="Arial" pitchFamily="-111" charset="0"/>
              </a:rPr>
              <a:t> cards.</a:t>
            </a:r>
            <a:endParaRPr lang="en-US" sz="800" dirty="0" smtClean="0">
              <a:latin typeface="Helvetica" pitchFamily="-111" charset="0"/>
              <a:ea typeface="Arial" pitchFamily="-111" charset="0"/>
              <a:cs typeface="Arial" pitchFamily="-111" charset="0"/>
            </a:endParaRPr>
          </a:p>
          <a:p>
            <a:pPr algn="just" eaLnBrk="1" hangingPunct="1">
              <a:lnSpc>
                <a:spcPct val="90000"/>
              </a:lnSpc>
              <a:spcAft>
                <a:spcPts val="1000"/>
              </a:spcAft>
            </a:pPr>
            <a:r>
              <a:rPr lang="en-US" sz="2000" dirty="0" smtClean="0">
                <a:latin typeface="Helvetica" pitchFamily="-111" charset="0"/>
                <a:ea typeface="Arial" pitchFamily="-111" charset="0"/>
                <a:cs typeface="Arial" pitchFamily="-111" charset="0"/>
              </a:rPr>
              <a:t>Casino Owners will pay an annual license fee to CL based a percentage of revenues, and purchase total of cards required.</a:t>
            </a:r>
          </a:p>
          <a:p>
            <a:pPr algn="just" eaLnBrk="1" hangingPunct="1">
              <a:lnSpc>
                <a:spcPct val="90000"/>
              </a:lnSpc>
            </a:pPr>
            <a:r>
              <a:rPr lang="en-US" sz="2000" b="1" dirty="0" smtClean="0">
                <a:latin typeface="Helvetica" pitchFamily="-111" charset="0"/>
                <a:ea typeface="Arial" pitchFamily="-111" charset="0"/>
                <a:cs typeface="Arial" pitchFamily="-111" charset="0"/>
              </a:rPr>
              <a:t>Potential </a:t>
            </a:r>
            <a:r>
              <a:rPr lang="en-US" sz="2000" b="1" dirty="0">
                <a:latin typeface="Helvetica" pitchFamily="-111" charset="0"/>
                <a:ea typeface="Arial" pitchFamily="-111" charset="0"/>
                <a:cs typeface="Arial" pitchFamily="-111" charset="0"/>
              </a:rPr>
              <a:t>Market - </a:t>
            </a:r>
            <a:r>
              <a:rPr lang="en-US" sz="2000" dirty="0" smtClean="0">
                <a:latin typeface="Helvetica" pitchFamily="-111" charset="0"/>
                <a:ea typeface="Arial" pitchFamily="-111" charset="0"/>
                <a:cs typeface="Arial" pitchFamily="-111" charset="0"/>
              </a:rPr>
              <a:t>68 </a:t>
            </a:r>
            <a:r>
              <a:rPr lang="en-US" sz="2000" dirty="0">
                <a:latin typeface="Helvetica" pitchFamily="-111" charset="0"/>
                <a:ea typeface="Arial" pitchFamily="-111" charset="0"/>
                <a:cs typeface="Arial" pitchFamily="-111" charset="0"/>
              </a:rPr>
              <a:t>Countries currently allow for the operation of Casinos and Casino Resorts, with over 20,000 facilities, ranging in revenues from $1M Weekly to</a:t>
            </a:r>
            <a:r>
              <a:rPr lang="en-US" sz="2000" dirty="0" smtClean="0">
                <a:latin typeface="Helvetica" pitchFamily="-111" charset="0"/>
                <a:ea typeface="Arial" pitchFamily="-111" charset="0"/>
                <a:cs typeface="Arial" pitchFamily="-111" charset="0"/>
              </a:rPr>
              <a:t> over $20M </a:t>
            </a:r>
            <a:r>
              <a:rPr lang="en-US" sz="2000" dirty="0">
                <a:latin typeface="Helvetica" pitchFamily="-111" charset="0"/>
                <a:ea typeface="Arial" pitchFamily="-111" charset="0"/>
                <a:cs typeface="Arial" pitchFamily="-111" charset="0"/>
              </a:rPr>
              <a:t>Nightly</a:t>
            </a:r>
            <a:r>
              <a:rPr lang="en-US" sz="2000" dirty="0" smtClean="0">
                <a:latin typeface="Helvetica" pitchFamily="-111" charset="0"/>
                <a:ea typeface="Arial" pitchFamily="-111" charset="0"/>
                <a:cs typeface="Arial" pitchFamily="-111" charset="0"/>
              </a:rPr>
              <a:t>.  Global market for the </a:t>
            </a:r>
            <a:r>
              <a:rPr lang="en-US" sz="2000" dirty="0" err="1" smtClean="0">
                <a:latin typeface="Helvetica" pitchFamily="-111" charset="0"/>
                <a:ea typeface="Arial" pitchFamily="-111" charset="0"/>
                <a:cs typeface="Arial" pitchFamily="-111" charset="0"/>
              </a:rPr>
              <a:t>CasinoPass</a:t>
            </a:r>
            <a:r>
              <a:rPr lang="en-US" sz="1200" dirty="0" smtClean="0">
                <a:latin typeface="Helvetica" pitchFamily="-111" charset="0"/>
                <a:ea typeface="Arial" pitchFamily="-111" charset="0"/>
                <a:cs typeface="Arial" pitchFamily="-111" charset="0"/>
              </a:rPr>
              <a:t>®</a:t>
            </a:r>
            <a:r>
              <a:rPr lang="en-US" sz="2000" dirty="0" smtClean="0">
                <a:latin typeface="Helvetica" pitchFamily="-111" charset="0"/>
                <a:ea typeface="Arial" pitchFamily="-111" charset="0"/>
                <a:cs typeface="Arial" pitchFamily="-111" charset="0"/>
              </a:rPr>
              <a:t> Patent could exceed $2.0B US annually by </a:t>
            </a:r>
            <a:r>
              <a:rPr lang="en-US" sz="2000" dirty="0" smtClean="0">
                <a:latin typeface="Helvetica" pitchFamily="-111" charset="0"/>
                <a:ea typeface="Arial" pitchFamily="-111" charset="0"/>
                <a:cs typeface="Arial" pitchFamily="-111" charset="0"/>
              </a:rPr>
              <a:t>2015.</a:t>
            </a:r>
            <a:endParaRPr lang="en-US" sz="2800" b="1" dirty="0" smtClean="0">
              <a:latin typeface="Helvetica" pitchFamily="-111" charset="0"/>
              <a:ea typeface="Arial" pitchFamily="-111" charset="0"/>
              <a:cs typeface="Arial" pitchFamily="-111" charset="0"/>
            </a:endParaRPr>
          </a:p>
          <a:p>
            <a:pPr algn="just" eaLnBrk="1" hangingPunct="1">
              <a:lnSpc>
                <a:spcPct val="90000"/>
              </a:lnSpc>
            </a:pPr>
            <a:endParaRPr lang="en-US" sz="2800" dirty="0">
              <a:cs typeface="ＭＳ Ｐゴシック" pitchFamily="-111"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457200"/>
            <a:ext cx="7772400" cy="685800"/>
          </a:xfrm>
        </p:spPr>
        <p:txBody>
          <a:bodyPr/>
          <a:lstStyle/>
          <a:p>
            <a:pPr eaLnBrk="1" hangingPunct="1"/>
            <a:r>
              <a:rPr lang="en-US" sz="2800">
                <a:solidFill>
                  <a:schemeClr val="bg1"/>
                </a:solidFill>
                <a:latin typeface="Helvetica" pitchFamily="-111" charset="0"/>
                <a:cs typeface="ＭＳ Ｐゴシック" pitchFamily="-111" charset="-128"/>
              </a:rPr>
              <a:t>Marketing Cost-Effective Technology</a:t>
            </a:r>
            <a:endParaRPr lang="en-US">
              <a:cs typeface="ＭＳ Ｐゴシック" pitchFamily="-111" charset="-128"/>
            </a:endParaRPr>
          </a:p>
        </p:txBody>
      </p:sp>
      <p:sp>
        <p:nvSpPr>
          <p:cNvPr id="37891" name="Rectangle 3"/>
          <p:cNvSpPr>
            <a:spLocks noGrp="1" noChangeArrowheads="1"/>
          </p:cNvSpPr>
          <p:nvPr>
            <p:ph type="body" idx="1"/>
          </p:nvPr>
        </p:nvSpPr>
        <p:spPr>
          <a:xfrm>
            <a:off x="228600" y="1219200"/>
            <a:ext cx="8610600" cy="4495800"/>
          </a:xfrm>
        </p:spPr>
        <p:txBody>
          <a:bodyPr/>
          <a:lstStyle/>
          <a:p>
            <a:pPr algn="just">
              <a:lnSpc>
                <a:spcPct val="90000"/>
              </a:lnSpc>
              <a:spcBef>
                <a:spcPct val="0"/>
              </a:spcBef>
            </a:pPr>
            <a:r>
              <a:rPr lang="en-US" sz="2000" dirty="0">
                <a:latin typeface="Helvetica" pitchFamily="-111" charset="0"/>
                <a:cs typeface="ＭＳ Ｐゴシック" pitchFamily="-111" charset="-128"/>
              </a:rPr>
              <a:t>The </a:t>
            </a:r>
            <a:r>
              <a:rPr lang="en-US" sz="2000" dirty="0" err="1">
                <a:latin typeface="Helvetica" pitchFamily="-111" charset="0"/>
                <a:cs typeface="ＭＳ Ｐゴシック" pitchFamily="-111" charset="-128"/>
              </a:rPr>
              <a:t>eLife</a:t>
            </a:r>
            <a:r>
              <a:rPr lang="en-US" sz="2000" dirty="0">
                <a:latin typeface="Helvetica" pitchFamily="-111" charset="0"/>
                <a:cs typeface="ＭＳ Ｐゴシック" pitchFamily="-111" charset="-128"/>
              </a:rPr>
              <a:t> Card</a:t>
            </a:r>
            <a:r>
              <a:rPr lang="en-US" sz="1000" dirty="0">
                <a:latin typeface="Helvetica" pitchFamily="-111" charset="0"/>
                <a:cs typeface="ＭＳ Ｐゴシック" pitchFamily="-111" charset="-128"/>
              </a:rPr>
              <a:t>®</a:t>
            </a:r>
            <a:r>
              <a:rPr lang="en-US" sz="2000" dirty="0">
                <a:latin typeface="Helvetica" pitchFamily="-111" charset="0"/>
                <a:cs typeface="ＭＳ Ｐゴシック" pitchFamily="-111" charset="-128"/>
              </a:rPr>
              <a:t> will be the most comprehensive medical and secure data identification card ever introduced to the public.  The card is both a life-saving tool and an efficient multi-information storage vehicle for permanent use by the individual card holder.</a:t>
            </a:r>
          </a:p>
          <a:p>
            <a:pPr algn="just">
              <a:lnSpc>
                <a:spcPct val="90000"/>
              </a:lnSpc>
              <a:spcBef>
                <a:spcPct val="0"/>
              </a:spcBef>
            </a:pPr>
            <a:endParaRPr lang="en-US" sz="2000" dirty="0">
              <a:latin typeface="Helvetica" pitchFamily="-111" charset="0"/>
              <a:cs typeface="ＭＳ Ｐゴシック" pitchFamily="-111" charset="-128"/>
            </a:endParaRPr>
          </a:p>
          <a:p>
            <a:pPr algn="just">
              <a:lnSpc>
                <a:spcPct val="90000"/>
              </a:lnSpc>
              <a:spcBef>
                <a:spcPct val="0"/>
              </a:spcBef>
            </a:pPr>
            <a:r>
              <a:rPr lang="en-US" sz="2000" dirty="0">
                <a:latin typeface="Helvetica" pitchFamily="-111" charset="0"/>
                <a:cs typeface="ＭＳ Ｐゴシック" pitchFamily="-111" charset="-128"/>
              </a:rPr>
              <a:t>The </a:t>
            </a:r>
            <a:r>
              <a:rPr lang="en-US" sz="2000" dirty="0" err="1">
                <a:latin typeface="Helvetica" pitchFamily="-111" charset="0"/>
                <a:cs typeface="ＭＳ Ｐゴシック" pitchFamily="-111" charset="-128"/>
              </a:rPr>
              <a:t>eLife</a:t>
            </a:r>
            <a:r>
              <a:rPr lang="en-US" sz="2000" dirty="0">
                <a:latin typeface="Helvetica" pitchFamily="-111" charset="0"/>
                <a:cs typeface="ＭＳ Ｐゴシック" pitchFamily="-111" charset="-128"/>
              </a:rPr>
              <a:t> Card</a:t>
            </a:r>
            <a:r>
              <a:rPr lang="en-US" sz="1000" dirty="0">
                <a:latin typeface="Helvetica" pitchFamily="-111" charset="0"/>
                <a:cs typeface="ＭＳ Ｐゴシック" pitchFamily="-111" charset="-128"/>
              </a:rPr>
              <a:t>®</a:t>
            </a:r>
            <a:r>
              <a:rPr lang="en-US" sz="2000" dirty="0">
                <a:latin typeface="Helvetica" pitchFamily="-111" charset="0"/>
                <a:cs typeface="ＭＳ Ｐゴシック" pitchFamily="-111" charset="-128"/>
              </a:rPr>
              <a:t> returns a short-term payback to the medical records client and then provides a platform for phased implementation of other applications: Access, Financial, Identity, Immigration, and Transport.</a:t>
            </a:r>
          </a:p>
          <a:p>
            <a:pPr algn="just">
              <a:lnSpc>
                <a:spcPct val="90000"/>
              </a:lnSpc>
              <a:spcBef>
                <a:spcPct val="0"/>
              </a:spcBef>
              <a:buFontTx/>
              <a:buNone/>
            </a:pPr>
            <a:endParaRPr lang="en-US" sz="2000" dirty="0">
              <a:latin typeface="Helvetica" pitchFamily="-111" charset="0"/>
              <a:cs typeface="ＭＳ Ｐゴシック" pitchFamily="-111" charset="-128"/>
            </a:endParaRPr>
          </a:p>
          <a:p>
            <a:pPr algn="just">
              <a:lnSpc>
                <a:spcPct val="90000"/>
              </a:lnSpc>
              <a:spcBef>
                <a:spcPct val="0"/>
              </a:spcBef>
            </a:pPr>
            <a:r>
              <a:rPr lang="en-US" sz="2000" dirty="0">
                <a:latin typeface="Helvetica" pitchFamily="-111" charset="0"/>
                <a:cs typeface="ＭＳ Ｐゴシック" pitchFamily="-111" charset="-128"/>
              </a:rPr>
              <a:t>The </a:t>
            </a:r>
            <a:r>
              <a:rPr lang="en-US" sz="2000" dirty="0" err="1">
                <a:latin typeface="Helvetica" pitchFamily="-111" charset="0"/>
                <a:cs typeface="ＭＳ Ｐゴシック" pitchFamily="-111" charset="-128"/>
              </a:rPr>
              <a:t>eLife</a:t>
            </a:r>
            <a:r>
              <a:rPr lang="en-US" sz="2000" dirty="0">
                <a:latin typeface="Helvetica" pitchFamily="-111" charset="0"/>
                <a:cs typeface="ＭＳ Ｐゴシック" pitchFamily="-111" charset="-128"/>
              </a:rPr>
              <a:t> Card</a:t>
            </a:r>
            <a:r>
              <a:rPr lang="en-US" sz="1000" dirty="0">
                <a:latin typeface="Helvetica" pitchFamily="-111" charset="0"/>
                <a:cs typeface="ＭＳ Ｐゴシック" pitchFamily="-111" charset="-128"/>
              </a:rPr>
              <a:t>®</a:t>
            </a:r>
            <a:r>
              <a:rPr lang="en-US" sz="2000" dirty="0">
                <a:latin typeface="Helvetica" pitchFamily="-111" charset="0"/>
                <a:cs typeface="ＭＳ Ｐゴシック" pitchFamily="-111" charset="-128"/>
              </a:rPr>
              <a:t>  exclusive “chip” has been adapted to a SIM Card implementation, for Cell Phone and other Mobile Applications, allowing for unique customer solutions.</a:t>
            </a:r>
          </a:p>
          <a:p>
            <a:pPr algn="just">
              <a:lnSpc>
                <a:spcPct val="90000"/>
              </a:lnSpc>
              <a:spcBef>
                <a:spcPct val="0"/>
              </a:spcBef>
            </a:pPr>
            <a:endParaRPr lang="en-US" sz="2000" dirty="0">
              <a:latin typeface="Helvetica" pitchFamily="-111" charset="0"/>
              <a:cs typeface="ＭＳ Ｐゴシック" pitchFamily="-111" charset="-128"/>
            </a:endParaRPr>
          </a:p>
          <a:p>
            <a:pPr algn="just">
              <a:lnSpc>
                <a:spcPct val="90000"/>
              </a:lnSpc>
              <a:spcBef>
                <a:spcPct val="0"/>
              </a:spcBef>
            </a:pPr>
            <a:r>
              <a:rPr lang="en-US" sz="2000" dirty="0">
                <a:latin typeface="Helvetica" pitchFamily="-111" charset="0"/>
                <a:cs typeface="ＭＳ Ｐゴシック" pitchFamily="-111" charset="-128"/>
              </a:rPr>
              <a:t>The eLife Card</a:t>
            </a:r>
            <a:r>
              <a:rPr lang="en-US" sz="1000" dirty="0">
                <a:latin typeface="Helvetica" pitchFamily="-111" charset="0"/>
                <a:cs typeface="ＭＳ Ｐゴシック" pitchFamily="-111" charset="-128"/>
              </a:rPr>
              <a:t>®</a:t>
            </a:r>
            <a:r>
              <a:rPr lang="en-US" sz="2000" dirty="0">
                <a:latin typeface="Helvetica" pitchFamily="-111" charset="0"/>
                <a:cs typeface="ＭＳ Ｐゴシック" pitchFamily="-111" charset="-128"/>
              </a:rPr>
              <a:t> companion back-office Web-Portal Software System will provide a complete medical records management solution in any language (available in</a:t>
            </a:r>
            <a:r>
              <a:rPr lang="en-US" sz="2000" dirty="0" smtClean="0">
                <a:latin typeface="Helvetica" pitchFamily="-111" charset="0"/>
                <a:cs typeface="ＭＳ Ｐゴシック" pitchFamily="-111" charset="-128"/>
              </a:rPr>
              <a:t> 2Q </a:t>
            </a:r>
            <a:r>
              <a:rPr lang="en-US" sz="2000" dirty="0" smtClean="0">
                <a:latin typeface="Helvetica" pitchFamily="-111" charset="0"/>
                <a:cs typeface="ＭＳ Ｐゴシック" pitchFamily="-111" charset="-128"/>
              </a:rPr>
              <a:t>2015).</a:t>
            </a:r>
            <a:endParaRPr lang="en-US" sz="2000" dirty="0">
              <a:latin typeface="Helvetica" pitchFamily="-111" charset="0"/>
              <a:cs typeface="ＭＳ Ｐゴシック" pitchFamily="-111" charset="-128"/>
            </a:endParaRPr>
          </a:p>
          <a:p>
            <a:pPr algn="just">
              <a:lnSpc>
                <a:spcPct val="90000"/>
              </a:lnSpc>
              <a:spcBef>
                <a:spcPct val="0"/>
              </a:spcBef>
              <a:buFontTx/>
              <a:buNone/>
            </a:pP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457200"/>
            <a:ext cx="7772400" cy="685800"/>
          </a:xfrm>
          <a:prstGeom prst="rect">
            <a:avLst/>
          </a:prstGeom>
          <a:noFill/>
          <a:ln w="9525">
            <a:noFill/>
            <a:miter lim="800000"/>
            <a:headEnd/>
            <a:tailEnd/>
          </a:ln>
        </p:spPr>
        <p:txBody>
          <a:bodyPr anchor="ctr">
            <a:prstTxWarp prst="textNoShape">
              <a:avLst/>
            </a:prstTxWarp>
          </a:bodyPr>
          <a:lstStyle/>
          <a:p>
            <a:pPr algn="ctr" eaLnBrk="1" hangingPunct="1"/>
            <a:r>
              <a:rPr lang="en-US" sz="2800">
                <a:solidFill>
                  <a:schemeClr val="bg1"/>
                </a:solidFill>
                <a:latin typeface="Helvetica" pitchFamily="-111" charset="0"/>
              </a:rPr>
              <a:t>Marketing Cost-Effective Technology - cont’d</a:t>
            </a:r>
            <a:endParaRPr lang="en-US" sz="4400">
              <a:solidFill>
                <a:schemeClr val="tx2"/>
              </a:solidFill>
            </a:endParaRPr>
          </a:p>
        </p:txBody>
      </p:sp>
      <p:sp>
        <p:nvSpPr>
          <p:cNvPr id="39939" name="Rectangle 3"/>
          <p:cNvSpPr>
            <a:spLocks noChangeArrowheads="1"/>
          </p:cNvSpPr>
          <p:nvPr/>
        </p:nvSpPr>
        <p:spPr bwMode="auto">
          <a:xfrm>
            <a:off x="381000" y="1219200"/>
            <a:ext cx="8458200" cy="4495800"/>
          </a:xfrm>
          <a:prstGeom prst="rect">
            <a:avLst/>
          </a:prstGeom>
          <a:noFill/>
          <a:ln w="9525">
            <a:noFill/>
            <a:miter lim="800000"/>
            <a:headEnd/>
            <a:tailEnd/>
          </a:ln>
        </p:spPr>
        <p:txBody>
          <a:bodyPr>
            <a:prstTxWarp prst="textNoShape">
              <a:avLst/>
            </a:prstTxWarp>
          </a:bodyPr>
          <a:lstStyle/>
          <a:p>
            <a:pPr marL="342900" indent="-342900" algn="just">
              <a:lnSpc>
                <a:spcPct val="90000"/>
              </a:lnSpc>
              <a:buFontTx/>
              <a:buChar char="•"/>
            </a:pPr>
            <a:r>
              <a:rPr lang="en-US" sz="2000" dirty="0">
                <a:latin typeface="Helvetica" pitchFamily="-111" charset="0"/>
              </a:rPr>
              <a:t>The </a:t>
            </a:r>
            <a:r>
              <a:rPr lang="en-US" sz="2000" dirty="0" err="1">
                <a:latin typeface="Helvetica" pitchFamily="-111" charset="0"/>
              </a:rPr>
              <a:t>CasinoPass</a:t>
            </a:r>
            <a:r>
              <a:rPr lang="en-US" sz="1000" dirty="0">
                <a:latin typeface="Helvetica" pitchFamily="-111" charset="0"/>
              </a:rPr>
              <a:t>®</a:t>
            </a:r>
            <a:r>
              <a:rPr lang="en-US" sz="2000" dirty="0">
                <a:latin typeface="Helvetica" pitchFamily="-111" charset="0"/>
              </a:rPr>
              <a:t> is built on a similar hardware and operating system platform as the </a:t>
            </a:r>
            <a:r>
              <a:rPr lang="en-US" sz="2000" dirty="0" err="1">
                <a:latin typeface="Helvetica" pitchFamily="-111" charset="0"/>
              </a:rPr>
              <a:t>eLife</a:t>
            </a:r>
            <a:r>
              <a:rPr lang="en-US" sz="2000" dirty="0">
                <a:latin typeface="Helvetica" pitchFamily="-111" charset="0"/>
              </a:rPr>
              <a:t> Card</a:t>
            </a:r>
            <a:r>
              <a:rPr lang="en-US" sz="1000" dirty="0">
                <a:latin typeface="Helvetica" pitchFamily="-111" charset="0"/>
              </a:rPr>
              <a:t>®</a:t>
            </a:r>
            <a:r>
              <a:rPr lang="en-US" sz="2000" dirty="0">
                <a:latin typeface="Helvetica" pitchFamily="-111" charset="0"/>
              </a:rPr>
              <a:t>, thus providing a short-term solution for the Casino Owners’ existing Loyalty Card demands, with the built-in ability to develop into the Casino’s Multi-use Smart Card.</a:t>
            </a:r>
          </a:p>
          <a:p>
            <a:pPr marL="342900" indent="-342900" algn="just">
              <a:lnSpc>
                <a:spcPct val="90000"/>
              </a:lnSpc>
              <a:buFontTx/>
              <a:buChar char="•"/>
            </a:pPr>
            <a:endParaRPr lang="en-US" sz="2000" dirty="0">
              <a:latin typeface="Helvetica" pitchFamily="-111" charset="0"/>
            </a:endParaRPr>
          </a:p>
          <a:p>
            <a:pPr marL="342900" indent="-342900" algn="just">
              <a:lnSpc>
                <a:spcPct val="90000"/>
              </a:lnSpc>
              <a:buFontTx/>
              <a:buChar char="•"/>
            </a:pPr>
            <a:r>
              <a:rPr lang="en-US" sz="2000" dirty="0">
                <a:latin typeface="Helvetica" pitchFamily="-111" charset="0"/>
              </a:rPr>
              <a:t>The </a:t>
            </a:r>
            <a:r>
              <a:rPr lang="en-US" sz="2000" dirty="0" err="1">
                <a:latin typeface="Helvetica" pitchFamily="-111" charset="0"/>
              </a:rPr>
              <a:t>CasinoPass</a:t>
            </a:r>
            <a:r>
              <a:rPr lang="en-US" sz="1000" dirty="0">
                <a:latin typeface="Helvetica" pitchFamily="-111" charset="0"/>
              </a:rPr>
              <a:t>®</a:t>
            </a:r>
            <a:r>
              <a:rPr lang="en-US" sz="2000" dirty="0">
                <a:latin typeface="Helvetica" pitchFamily="-111" charset="0"/>
              </a:rPr>
              <a:t> provides the basic internal architecture for a general-use hospitality and/or retail loyalty cards, with the built-in capability to function as a client-specific Financial Transaction Card.</a:t>
            </a:r>
          </a:p>
          <a:p>
            <a:pPr marL="342900" indent="-342900" algn="just">
              <a:lnSpc>
                <a:spcPct val="90000"/>
              </a:lnSpc>
            </a:pPr>
            <a:endParaRPr lang="en-US" sz="2000" dirty="0">
              <a:latin typeface="Helvetica" pitchFamily="-111" charset="0"/>
            </a:endParaRPr>
          </a:p>
          <a:p>
            <a:pPr marL="342900" indent="-342900" algn="just">
              <a:lnSpc>
                <a:spcPct val="90000"/>
              </a:lnSpc>
              <a:buFontTx/>
              <a:buChar char="•"/>
            </a:pPr>
            <a:r>
              <a:rPr lang="en-US" sz="2000" dirty="0">
                <a:latin typeface="Helvetica" pitchFamily="-111" charset="0"/>
              </a:rPr>
              <a:t>The </a:t>
            </a:r>
            <a:r>
              <a:rPr lang="en-US" sz="2000" dirty="0" err="1">
                <a:latin typeface="Helvetica" pitchFamily="-111" charset="0"/>
              </a:rPr>
              <a:t>Mag</a:t>
            </a:r>
            <a:r>
              <a:rPr lang="en-US" sz="2000" dirty="0">
                <a:latin typeface="Helvetica" pitchFamily="-111" charset="0"/>
              </a:rPr>
              <a:t>-Smart</a:t>
            </a:r>
            <a:r>
              <a:rPr lang="en-US" sz="1000" dirty="0">
                <a:latin typeface="Helvetica" pitchFamily="-111" charset="0"/>
              </a:rPr>
              <a:t>®</a:t>
            </a:r>
            <a:r>
              <a:rPr lang="en-US" sz="2000" dirty="0">
                <a:latin typeface="Helvetica" pitchFamily="-111" charset="0"/>
              </a:rPr>
              <a:t> reader and Dual-Slot Biometrics reader provide a flexible resource for custom designed solutions, using both </a:t>
            </a:r>
            <a:r>
              <a:rPr lang="en-US" sz="2000" dirty="0" smtClean="0">
                <a:latin typeface="Helvetica" pitchFamily="-111" charset="0"/>
              </a:rPr>
              <a:t>CL’s </a:t>
            </a:r>
            <a:r>
              <a:rPr lang="en-US" sz="2000" dirty="0">
                <a:latin typeface="Helvetica" pitchFamily="-111" charset="0"/>
              </a:rPr>
              <a:t>Smart Cards and various third-party system integration requirements.</a:t>
            </a:r>
          </a:p>
          <a:p>
            <a:pPr marL="342900" indent="-342900" algn="just">
              <a:lnSpc>
                <a:spcPct val="90000"/>
              </a:lnSpc>
              <a:buFontTx/>
              <a:buChar char="•"/>
            </a:pPr>
            <a:endParaRPr lang="en-US" sz="2000" dirty="0">
              <a:latin typeface="Helvetica" pitchFamily="-111" charset="0"/>
            </a:endParaRPr>
          </a:p>
          <a:p>
            <a:pPr marL="342900" indent="-342900" algn="just">
              <a:lnSpc>
                <a:spcPct val="90000"/>
              </a:lnSpc>
              <a:buFontTx/>
              <a:buChar char="•"/>
            </a:pPr>
            <a:r>
              <a:rPr lang="en-US" sz="2000" dirty="0" smtClean="0">
                <a:latin typeface="Helvetica" pitchFamily="-111" charset="0"/>
              </a:rPr>
              <a:t>CL’s </a:t>
            </a:r>
            <a:r>
              <a:rPr lang="en-US" sz="2000" dirty="0">
                <a:latin typeface="Helvetica" pitchFamily="-111" charset="0"/>
              </a:rPr>
              <a:t>Advanced Security Encryption Algorithms, along with the integration of our unique hardware interfaces, enables the design and implementation of new portable and secure data transfer applications.</a:t>
            </a:r>
          </a:p>
          <a:p>
            <a:pPr marL="342900" indent="-342900" algn="just">
              <a:lnSpc>
                <a:spcPct val="90000"/>
              </a:lnSpc>
              <a:buFontTx/>
              <a:buChar char="•"/>
            </a:pPr>
            <a:endParaRPr lang="en-US" sz="1400" dirty="0">
              <a:latin typeface="Helvetica" pitchFamily="-111"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762000" y="533400"/>
            <a:ext cx="7772400" cy="609600"/>
          </a:xfrm>
        </p:spPr>
        <p:txBody>
          <a:bodyPr/>
          <a:lstStyle/>
          <a:p>
            <a:r>
              <a:rPr lang="en-US" sz="2800" i="1" dirty="0">
                <a:solidFill>
                  <a:schemeClr val="bg1"/>
                </a:solidFill>
                <a:latin typeface="Helvetica" pitchFamily="-111" charset="0"/>
                <a:cs typeface="ＭＳ Ｐゴシック" pitchFamily="-111" charset="-128"/>
              </a:rPr>
              <a:t>Future Directions of</a:t>
            </a:r>
            <a:r>
              <a:rPr lang="en-US" sz="2800" i="1" dirty="0" smtClean="0">
                <a:solidFill>
                  <a:schemeClr val="bg1"/>
                </a:solidFill>
                <a:latin typeface="Helvetica" pitchFamily="-111" charset="0"/>
                <a:cs typeface="ＭＳ Ｐゴシック" pitchFamily="-111" charset="-128"/>
              </a:rPr>
              <a:t> Card Logistics</a:t>
            </a:r>
            <a:endParaRPr lang="en-US" sz="2800" dirty="0">
              <a:latin typeface="Helvetica" pitchFamily="-111" charset="0"/>
              <a:cs typeface="ＭＳ Ｐゴシック" pitchFamily="-111" charset="-128"/>
            </a:endParaRPr>
          </a:p>
        </p:txBody>
      </p:sp>
      <p:sp>
        <p:nvSpPr>
          <p:cNvPr id="41987" name="Rectangle 3"/>
          <p:cNvSpPr>
            <a:spLocks noGrp="1" noChangeArrowheads="1"/>
          </p:cNvSpPr>
          <p:nvPr>
            <p:ph type="subTitle" idx="1"/>
          </p:nvPr>
        </p:nvSpPr>
        <p:spPr>
          <a:xfrm>
            <a:off x="609600" y="1219200"/>
            <a:ext cx="7696200" cy="4419600"/>
          </a:xfrm>
        </p:spPr>
        <p:txBody>
          <a:bodyPr/>
          <a:lstStyle/>
          <a:p>
            <a:pPr algn="l">
              <a:buFontTx/>
              <a:buChar char="•"/>
            </a:pPr>
            <a:r>
              <a:rPr lang="en-US" sz="2400" dirty="0">
                <a:latin typeface="Helvetica" pitchFamily="-111" charset="0"/>
                <a:cs typeface="ＭＳ Ｐゴシック" pitchFamily="-111" charset="-128"/>
              </a:rPr>
              <a:t>  Design and Implementation of New </a:t>
            </a:r>
            <a:r>
              <a:rPr lang="en-US" sz="2400" dirty="0" smtClean="0">
                <a:latin typeface="Helvetica" pitchFamily="-111" charset="0"/>
                <a:cs typeface="ＭＳ Ｐゴシック" pitchFamily="-111" charset="-128"/>
              </a:rPr>
              <a:t>Products</a:t>
            </a:r>
            <a:endParaRPr lang="en-US" sz="2000" dirty="0" smtClean="0">
              <a:latin typeface="Helvetica" pitchFamily="-111" charset="0"/>
              <a:cs typeface="ＭＳ Ｐゴシック" pitchFamily="-111" charset="-128"/>
            </a:endParaRPr>
          </a:p>
          <a:p>
            <a:pPr algn="l"/>
            <a:r>
              <a:rPr lang="en-US" sz="2000" dirty="0" smtClean="0">
                <a:latin typeface="Helvetica" pitchFamily="-111" charset="0"/>
                <a:cs typeface="ＭＳ Ｐゴシック" pitchFamily="-111" charset="-128"/>
              </a:rPr>
              <a:t>	Security &amp; Encryption Architecture Integration</a:t>
            </a:r>
          </a:p>
          <a:p>
            <a:pPr algn="l"/>
            <a:r>
              <a:rPr lang="en-US" sz="2000" dirty="0" smtClean="0">
                <a:latin typeface="Helvetica" pitchFamily="-111" charset="0"/>
                <a:cs typeface="ＭＳ Ｐゴシック" pitchFamily="-111" charset="-128"/>
              </a:rPr>
              <a:t>	Advanced Card Reader/Tablet Integration</a:t>
            </a:r>
          </a:p>
          <a:p>
            <a:pPr algn="l"/>
            <a:r>
              <a:rPr lang="en-US" sz="2000" dirty="0" smtClean="0">
                <a:latin typeface="Helvetica" pitchFamily="-111" charset="0"/>
                <a:cs typeface="ＭＳ Ｐゴシック" pitchFamily="-111" charset="-128"/>
              </a:rPr>
              <a:t>	Proximity Locator System Implementation (PLS</a:t>
            </a:r>
            <a:r>
              <a:rPr lang="en-US" sz="1000" dirty="0" smtClean="0">
                <a:latin typeface="Helvetica" pitchFamily="-111" charset="0"/>
                <a:cs typeface="ＭＳ Ｐゴシック" pitchFamily="-111" charset="-128"/>
              </a:rPr>
              <a:t>™</a:t>
            </a:r>
            <a:r>
              <a:rPr lang="en-US" sz="2000" dirty="0" smtClean="0">
                <a:latin typeface="Helvetica" pitchFamily="-111" charset="0"/>
                <a:cs typeface="ＭＳ Ｐゴシック" pitchFamily="-111" charset="-128"/>
              </a:rPr>
              <a:t>)</a:t>
            </a:r>
          </a:p>
          <a:p>
            <a:pPr algn="l"/>
            <a:endParaRPr lang="en-US" sz="1000" dirty="0">
              <a:latin typeface="Helvetica" pitchFamily="-111" charset="0"/>
              <a:cs typeface="ＭＳ Ｐゴシック" pitchFamily="-111" charset="-128"/>
            </a:endParaRPr>
          </a:p>
          <a:p>
            <a:pPr algn="l">
              <a:buFontTx/>
              <a:buChar char="•"/>
            </a:pPr>
            <a:r>
              <a:rPr lang="en-US" sz="2400" dirty="0">
                <a:latin typeface="Helvetica" pitchFamily="-111" charset="0"/>
                <a:cs typeface="ＭＳ Ｐゴシック" pitchFamily="-111" charset="-128"/>
              </a:rPr>
              <a:t>  Acquisition of Complimentary Technologies</a:t>
            </a:r>
          </a:p>
          <a:p>
            <a:pPr lvl="2" algn="l"/>
            <a:r>
              <a:rPr lang="en-US" sz="2000" dirty="0">
                <a:latin typeface="Helvetica" pitchFamily="-111" charset="0"/>
              </a:rPr>
              <a:t>Wireless  / RFID Interfaces</a:t>
            </a:r>
          </a:p>
          <a:p>
            <a:pPr lvl="2" algn="l"/>
            <a:r>
              <a:rPr lang="en-US" sz="2000" dirty="0">
                <a:latin typeface="Helvetica" pitchFamily="-111" charset="0"/>
              </a:rPr>
              <a:t>Embedded Software Applications</a:t>
            </a:r>
          </a:p>
          <a:p>
            <a:pPr lvl="2" algn="l"/>
            <a:r>
              <a:rPr lang="en-US" sz="2000" dirty="0">
                <a:latin typeface="Helvetica" pitchFamily="-111" charset="0"/>
              </a:rPr>
              <a:t>Back-Office Software Applications</a:t>
            </a:r>
          </a:p>
          <a:p>
            <a:pPr lvl="2" algn="l"/>
            <a:endParaRPr lang="en-US" sz="1000" dirty="0">
              <a:latin typeface="Helvetica" pitchFamily="-111" charset="0"/>
            </a:endParaRPr>
          </a:p>
          <a:p>
            <a:pPr algn="l">
              <a:buFontTx/>
              <a:buChar char="•"/>
            </a:pPr>
            <a:r>
              <a:rPr lang="en-US" sz="2400" dirty="0">
                <a:latin typeface="Helvetica" pitchFamily="-111" charset="0"/>
                <a:cs typeface="ＭＳ Ｐゴシック" pitchFamily="-111" charset="-128"/>
              </a:rPr>
              <a:t>  Funding of Infrastructure Development</a:t>
            </a:r>
          </a:p>
          <a:p>
            <a:pPr lvl="2" algn="l"/>
            <a:r>
              <a:rPr lang="en-US" sz="2000" dirty="0">
                <a:latin typeface="Helvetica" pitchFamily="-111" charset="0"/>
              </a:rPr>
              <a:t>Systems synergistic to </a:t>
            </a:r>
            <a:r>
              <a:rPr lang="en-US" sz="2000" dirty="0" smtClean="0">
                <a:latin typeface="Helvetica" pitchFamily="-111" charset="0"/>
              </a:rPr>
              <a:t>CLI Product Implementation</a:t>
            </a:r>
            <a:endParaRPr lang="en-US" sz="2000" dirty="0">
              <a:latin typeface="Helvetica" pitchFamily="-111"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762000"/>
          </a:xfrm>
        </p:spPr>
        <p:txBody>
          <a:bodyPr/>
          <a:lstStyle/>
          <a:p>
            <a:pPr eaLnBrk="1" hangingPunct="1"/>
            <a:r>
              <a:rPr lang="en-US" sz="3600" b="1">
                <a:solidFill>
                  <a:schemeClr val="bg1"/>
                </a:solidFill>
                <a:latin typeface="Avenir LT Std 95 Black" pitchFamily="-111" charset="0"/>
                <a:cs typeface="ＭＳ Ｐゴシック" pitchFamily="-111" charset="-128"/>
              </a:rPr>
              <a:t>About Card Logistics</a:t>
            </a:r>
            <a:endParaRPr lang="en-US" sz="2800" b="1">
              <a:solidFill>
                <a:schemeClr val="tx1"/>
              </a:solidFill>
              <a:cs typeface="ＭＳ Ｐゴシック" pitchFamily="-111" charset="-128"/>
            </a:endParaRPr>
          </a:p>
        </p:txBody>
      </p:sp>
      <p:sp>
        <p:nvSpPr>
          <p:cNvPr id="17411" name="Rectangle 3"/>
          <p:cNvSpPr>
            <a:spLocks noGrp="1" noChangeArrowheads="1"/>
          </p:cNvSpPr>
          <p:nvPr>
            <p:ph type="body" idx="1"/>
          </p:nvPr>
        </p:nvSpPr>
        <p:spPr>
          <a:xfrm>
            <a:off x="533400" y="1066800"/>
            <a:ext cx="8229600" cy="4953000"/>
          </a:xfrm>
        </p:spPr>
        <p:txBody>
          <a:bodyPr/>
          <a:lstStyle/>
          <a:p>
            <a:pPr algn="just" eaLnBrk="1" hangingPunct="1">
              <a:lnSpc>
                <a:spcPct val="90000"/>
              </a:lnSpc>
              <a:buSzPct val="135000"/>
            </a:pPr>
            <a:r>
              <a:rPr lang="en-US" sz="2200" dirty="0">
                <a:latin typeface="Helvetica" pitchFamily="-111" charset="0"/>
                <a:cs typeface="ＭＳ Ｐゴシック" pitchFamily="-111" charset="-128"/>
              </a:rPr>
              <a:t>Card Logistics</a:t>
            </a:r>
            <a:r>
              <a:rPr lang="en-US" sz="2200" dirty="0" smtClean="0">
                <a:latin typeface="Helvetica" pitchFamily="-111" charset="0"/>
                <a:cs typeface="ＭＳ Ｐゴシック" pitchFamily="-111" charset="-128"/>
              </a:rPr>
              <a:t> (CLI) is </a:t>
            </a:r>
            <a:r>
              <a:rPr lang="en-US" sz="2200" dirty="0">
                <a:latin typeface="Helvetica" pitchFamily="-111" charset="0"/>
                <a:cs typeface="ＭＳ Ｐゴシック" pitchFamily="-111" charset="-128"/>
              </a:rPr>
              <a:t>poised to become a leading provider of multi-use Smart Cards, Secured Identity Solutions, portable storage services for the healthcare, government, and entertainment sectors,</a:t>
            </a:r>
            <a:r>
              <a:rPr lang="en-US" sz="2200" dirty="0" smtClean="0">
                <a:latin typeface="Helvetica" pitchFamily="-111" charset="0"/>
                <a:cs typeface="ＭＳ Ｐゴシック" pitchFamily="-111" charset="-128"/>
              </a:rPr>
              <a:t> and specialty </a:t>
            </a:r>
            <a:r>
              <a:rPr lang="en-US" sz="2200" dirty="0">
                <a:latin typeface="Helvetica" pitchFamily="-111" charset="0"/>
                <a:cs typeface="ＭＳ Ｐゴシック" pitchFamily="-111" charset="-128"/>
              </a:rPr>
              <a:t>card readers.</a:t>
            </a:r>
          </a:p>
          <a:p>
            <a:pPr eaLnBrk="1" hangingPunct="1">
              <a:lnSpc>
                <a:spcPct val="90000"/>
              </a:lnSpc>
              <a:buSzPct val="135000"/>
            </a:pPr>
            <a:r>
              <a:rPr lang="en-US" sz="2000" b="1" i="1" dirty="0">
                <a:latin typeface="Helvetica" pitchFamily="-111" charset="0"/>
                <a:cs typeface="ＭＳ Ｐゴシック" pitchFamily="-111" charset="-128"/>
              </a:rPr>
              <a:t>Shaping the future:</a:t>
            </a:r>
          </a:p>
          <a:p>
            <a:pPr lvl="1" algn="just" eaLnBrk="1" hangingPunct="1">
              <a:lnSpc>
                <a:spcPct val="90000"/>
              </a:lnSpc>
            </a:pPr>
            <a:r>
              <a:rPr lang="en-US" sz="1800" dirty="0">
                <a:latin typeface="Helvetica" pitchFamily="-111" charset="0"/>
              </a:rPr>
              <a:t>We will shape the future technology of healthcare record management, electronic medical records and secure identity management, and the management of hospitality/entertainment through innovation, technical leadership and customer centric solutions.</a:t>
            </a:r>
          </a:p>
          <a:p>
            <a:pPr algn="just" eaLnBrk="1" hangingPunct="1">
              <a:lnSpc>
                <a:spcPct val="90000"/>
              </a:lnSpc>
              <a:buSzPct val="135000"/>
            </a:pPr>
            <a:r>
              <a:rPr lang="en-US" sz="2000" b="1" i="1" dirty="0">
                <a:latin typeface="Helvetica" pitchFamily="-111" charset="0"/>
                <a:cs typeface="ＭＳ Ｐゴシック" pitchFamily="-111" charset="-128"/>
              </a:rPr>
              <a:t>Innovation First:</a:t>
            </a:r>
          </a:p>
          <a:p>
            <a:pPr lvl="1" algn="just" eaLnBrk="1" hangingPunct="1">
              <a:lnSpc>
                <a:spcPct val="90000"/>
              </a:lnSpc>
            </a:pPr>
            <a:r>
              <a:rPr lang="en-US" sz="1800" dirty="0">
                <a:latin typeface="Helvetica" pitchFamily="-111" charset="0"/>
              </a:rPr>
              <a:t>Card Logistics has a simple philosophy: “Innovate First.” We will deliver innovative solutions in our thinking, products and services.</a:t>
            </a:r>
          </a:p>
          <a:p>
            <a:pPr algn="just" eaLnBrk="1" hangingPunct="1">
              <a:lnSpc>
                <a:spcPct val="90000"/>
              </a:lnSpc>
              <a:buSzPct val="135000"/>
            </a:pPr>
            <a:r>
              <a:rPr lang="en-US" sz="2000" b="1" i="1" dirty="0">
                <a:latin typeface="Helvetica" pitchFamily="-111" charset="0"/>
                <a:cs typeface="ＭＳ Ｐゴシック" pitchFamily="-111" charset="-128"/>
              </a:rPr>
              <a:t>Customer Centric Solutions:</a:t>
            </a:r>
          </a:p>
          <a:p>
            <a:pPr lvl="1" algn="just" eaLnBrk="1" hangingPunct="1">
              <a:lnSpc>
                <a:spcPct val="90000"/>
              </a:lnSpc>
            </a:pPr>
            <a:r>
              <a:rPr lang="en-US" sz="1800" dirty="0">
                <a:latin typeface="Helvetica" pitchFamily="-111" charset="0"/>
              </a:rPr>
              <a:t>Card Logistics has established design, manufacturing, distribution, and service networks. Working closely with our technology suppliers, Card Logistics achieves reduced time-to-market for new products and services specifically tuned for client applications.</a:t>
            </a:r>
          </a:p>
          <a:p>
            <a:pPr eaLnBrk="1" hangingPunct="1">
              <a:lnSpc>
                <a:spcPct val="90000"/>
              </a:lnSpc>
            </a:pPr>
            <a:endParaRPr lang="en-US" sz="2800" dirty="0">
              <a:cs typeface="ＭＳ Ｐゴシック" pitchFamily="-111"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28600" y="990600"/>
            <a:ext cx="8686800" cy="5105400"/>
          </a:xfrm>
        </p:spPr>
        <p:txBody>
          <a:bodyPr/>
          <a:lstStyle/>
          <a:p>
            <a:pPr marL="0" indent="0" algn="just">
              <a:buNone/>
            </a:pPr>
            <a:r>
              <a:rPr lang="en-US" sz="2000" b="1" dirty="0">
                <a:latin typeface="Helvetica" pitchFamily="-111" charset="0"/>
                <a:cs typeface="ＭＳ Ｐゴシック" pitchFamily="-111" charset="-128"/>
              </a:rPr>
              <a:t>William Page</a:t>
            </a:r>
            <a:r>
              <a:rPr lang="en-US" sz="2000" dirty="0">
                <a:latin typeface="Helvetica" pitchFamily="-111" charset="0"/>
                <a:cs typeface="ＭＳ Ｐゴシック" pitchFamily="-111" charset="-128"/>
              </a:rPr>
              <a:t>:</a:t>
            </a:r>
            <a:r>
              <a:rPr lang="en-US" sz="2000" dirty="0" smtClean="0">
                <a:latin typeface="Helvetica" pitchFamily="-111" charset="0"/>
                <a:cs typeface="ＭＳ Ｐゴシック" pitchFamily="-111" charset="-128"/>
              </a:rPr>
              <a:t> </a:t>
            </a:r>
            <a:r>
              <a:rPr lang="en-US" sz="2000" dirty="0" smtClean="0">
                <a:latin typeface="Helvetica"/>
                <a:cs typeface="Helvetica"/>
              </a:rPr>
              <a:t>inventor of the </a:t>
            </a:r>
            <a:r>
              <a:rPr lang="en-US" sz="2000" dirty="0" err="1" smtClean="0">
                <a:latin typeface="Helvetica"/>
                <a:cs typeface="Helvetica"/>
              </a:rPr>
              <a:t>eLife</a:t>
            </a:r>
            <a:r>
              <a:rPr lang="en-US" sz="2000" dirty="0" smtClean="0">
                <a:latin typeface="Helvetica"/>
                <a:cs typeface="Helvetica"/>
              </a:rPr>
              <a:t> Card™ System and </a:t>
            </a:r>
            <a:r>
              <a:rPr lang="en-US" sz="2000" dirty="0" err="1" smtClean="0">
                <a:latin typeface="Helvetica"/>
                <a:cs typeface="Helvetica"/>
              </a:rPr>
              <a:t>CasinoPass</a:t>
            </a:r>
            <a:r>
              <a:rPr lang="en-US" sz="2000" dirty="0" smtClean="0">
                <a:latin typeface="Helvetica"/>
                <a:cs typeface="Helvetica"/>
              </a:rPr>
              <a:t>™ hardware and software using advanced Smart Card Technology, and holds multiple US Patents in this technology. Prior to Card Logistics, Mr. Page served as independent consulting engineer on DOD projects such as the NMCI (47B) project using Smart Card Software and Hardware for US military bases. </a:t>
            </a:r>
            <a:r>
              <a:rPr lang="en-US" sz="2000" dirty="0" smtClean="0"/>
              <a:t>He was Project Manager for numerous NSA/CIA Smart Card efforts, and has over 30 years of technology experience, </a:t>
            </a:r>
            <a:r>
              <a:rPr lang="en-US" sz="2000" dirty="0" smtClean="0">
                <a:latin typeface="Helvetica"/>
                <a:cs typeface="Helvetica"/>
              </a:rPr>
              <a:t>including Motorola AIEG, Ford Motor Company, and IBM Global Systems. The IP Development for Card Logistics was founded on this experience and research, with professional IT and engineering background that included:</a:t>
            </a:r>
          </a:p>
          <a:p>
            <a:pPr>
              <a:buNone/>
            </a:pPr>
            <a:r>
              <a:rPr lang="en-US" sz="2000" dirty="0" smtClean="0"/>
              <a:t>Healthcare IT (Hospitals, EMS, Fire, Police) 	Management Consulting</a:t>
            </a:r>
          </a:p>
          <a:p>
            <a:pPr>
              <a:buNone/>
            </a:pPr>
            <a:r>
              <a:rPr lang="en-US" sz="2000" dirty="0" smtClean="0"/>
              <a:t>NOC Systems Hardware &amp; Software		Design Engineering</a:t>
            </a:r>
          </a:p>
          <a:p>
            <a:pPr>
              <a:buNone/>
            </a:pPr>
            <a:r>
              <a:rPr lang="en-US" sz="2000" dirty="0" smtClean="0"/>
              <a:t>Large Enterprises Applications			Sales and Marketing</a:t>
            </a:r>
          </a:p>
          <a:p>
            <a:pPr>
              <a:buNone/>
            </a:pPr>
            <a:r>
              <a:rPr lang="en-US" sz="2000" dirty="0" smtClean="0"/>
              <a:t>Wireless, Microwave, SAT			Technical Support </a:t>
            </a:r>
          </a:p>
          <a:p>
            <a:pPr>
              <a:buNone/>
            </a:pPr>
            <a:r>
              <a:rPr lang="en-US" sz="2000" dirty="0" smtClean="0"/>
              <a:t>Smart Cards, RFID, LAN / WAN Design		Customer Service/Training </a:t>
            </a:r>
          </a:p>
          <a:p>
            <a:pPr>
              <a:buNone/>
            </a:pPr>
            <a:endParaRPr lang="en-US" sz="2000" dirty="0" smtClean="0"/>
          </a:p>
          <a:p>
            <a:pPr eaLnBrk="1" hangingPunct="1">
              <a:lnSpc>
                <a:spcPct val="80000"/>
              </a:lnSpc>
              <a:buSzPct val="135000"/>
              <a:buFontTx/>
              <a:buNone/>
            </a:pPr>
            <a:endParaRPr lang="en-US" sz="1900" dirty="0">
              <a:cs typeface="ＭＳ Ｐゴシック" pitchFamily="-111" charset="-128"/>
            </a:endParaRPr>
          </a:p>
        </p:txBody>
      </p:sp>
      <p:sp>
        <p:nvSpPr>
          <p:cNvPr id="21507" name="Rectangle 2"/>
          <p:cNvSpPr>
            <a:spLocks noGrp="1" noChangeArrowheads="1"/>
          </p:cNvSpPr>
          <p:nvPr>
            <p:ph type="title"/>
          </p:nvPr>
        </p:nvSpPr>
        <p:spPr>
          <a:xfrm>
            <a:off x="685800" y="304800"/>
            <a:ext cx="7772400" cy="685800"/>
          </a:xfrm>
        </p:spPr>
        <p:txBody>
          <a:bodyPr/>
          <a:lstStyle/>
          <a:p>
            <a:pPr eaLnBrk="1" hangingPunct="1"/>
            <a:r>
              <a:rPr lang="en-US" sz="2800" b="1" dirty="0">
                <a:solidFill>
                  <a:schemeClr val="bg1"/>
                </a:solidFill>
                <a:latin typeface="Helvetica" pitchFamily="-111" charset="0"/>
                <a:cs typeface="ＭＳ Ｐゴシック" pitchFamily="-111" charset="-128"/>
              </a:rPr>
              <a:t>Card Logistics Management Team</a:t>
            </a:r>
            <a:endParaRPr lang="en-US" sz="2800" b="1" dirty="0">
              <a:cs typeface="ＭＳ Ｐゴシック" pitchFamily="-111"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81000"/>
            <a:ext cx="7772400" cy="609600"/>
          </a:xfrm>
        </p:spPr>
        <p:txBody>
          <a:bodyPr/>
          <a:lstStyle/>
          <a:p>
            <a:pPr eaLnBrk="1" hangingPunct="1"/>
            <a:r>
              <a:rPr lang="en-US" sz="2800" b="1" dirty="0">
                <a:solidFill>
                  <a:schemeClr val="bg1"/>
                </a:solidFill>
                <a:latin typeface="Helvetica" pitchFamily="-111" charset="0"/>
                <a:cs typeface="ＭＳ Ｐゴシック" pitchFamily="-111" charset="-128"/>
              </a:rPr>
              <a:t>Card Logistics Management Team</a:t>
            </a:r>
            <a:endParaRPr lang="en-US" sz="2800" b="1" dirty="0">
              <a:cs typeface="ＭＳ Ｐゴシック" pitchFamily="-111" charset="-128"/>
            </a:endParaRPr>
          </a:p>
        </p:txBody>
      </p:sp>
      <p:sp>
        <p:nvSpPr>
          <p:cNvPr id="19459" name="Rectangle 3"/>
          <p:cNvSpPr>
            <a:spLocks noGrp="1" noChangeArrowheads="1"/>
          </p:cNvSpPr>
          <p:nvPr>
            <p:ph type="body" idx="1"/>
          </p:nvPr>
        </p:nvSpPr>
        <p:spPr>
          <a:xfrm>
            <a:off x="228600" y="1066800"/>
            <a:ext cx="8610600" cy="4876800"/>
          </a:xfrm>
        </p:spPr>
        <p:txBody>
          <a:bodyPr/>
          <a:lstStyle/>
          <a:p>
            <a:pPr marL="0" indent="0" algn="just">
              <a:buNone/>
            </a:pPr>
            <a:r>
              <a:rPr lang="en-US" sz="2000" b="1" dirty="0" smtClean="0">
                <a:latin typeface="Helvetica" pitchFamily="-111" charset="0"/>
                <a:cs typeface="ＭＳ Ｐゴシック" pitchFamily="-111" charset="-128"/>
              </a:rPr>
              <a:t>Joe </a:t>
            </a:r>
            <a:r>
              <a:rPr lang="en-US" sz="2000" b="1" dirty="0">
                <a:latin typeface="Helvetica" pitchFamily="-111" charset="0"/>
                <a:cs typeface="ＭＳ Ｐゴシック" pitchFamily="-111" charset="-128"/>
              </a:rPr>
              <a:t>Fasulo:</a:t>
            </a:r>
            <a:r>
              <a:rPr lang="en-US" sz="2000" b="1" dirty="0" smtClean="0">
                <a:latin typeface="Helvetica" pitchFamily="-111" charset="0"/>
                <a:cs typeface="ＭＳ Ｐゴシック" pitchFamily="-111" charset="-128"/>
              </a:rPr>
              <a:t> </a:t>
            </a:r>
            <a:r>
              <a:rPr lang="en-US" sz="2000" dirty="0" smtClean="0">
                <a:latin typeface="Helvetica"/>
                <a:cs typeface="Helvetica"/>
              </a:rPr>
              <a:t>has over 35 years experience in the design and management of mission-critical Information Technology Systems, including LAN/WAN architectures, Life Safety Systems, Building Automation Systems, and </a:t>
            </a:r>
            <a:r>
              <a:rPr lang="en-US" sz="2000" dirty="0" err="1" smtClean="0">
                <a:latin typeface="Helvetica"/>
                <a:cs typeface="Helvetica"/>
              </a:rPr>
              <a:t>wireline</a:t>
            </a:r>
            <a:r>
              <a:rPr lang="en-US" sz="2000" dirty="0" smtClean="0">
                <a:latin typeface="Helvetica"/>
                <a:cs typeface="Helvetica"/>
              </a:rPr>
              <a:t>/wireless topologies to support these applications. He has credentials in software design and development, specifically: Simulation Systems, </a:t>
            </a:r>
            <a:r>
              <a:rPr lang="en-US" sz="2000" dirty="0" err="1" smtClean="0">
                <a:latin typeface="Helvetica"/>
                <a:cs typeface="Helvetica"/>
              </a:rPr>
              <a:t>DataWarehousing</a:t>
            </a:r>
            <a:r>
              <a:rPr lang="en-US" sz="2000" dirty="0" smtClean="0">
                <a:latin typeface="Helvetica"/>
                <a:cs typeface="Helvetica"/>
              </a:rPr>
              <a:t>, Decision Analysis, and E-business, and delivered successful IT hardware design and integration for enterprise applications and supporting infrastructures.  He has developed business solutions utilizing advanced Smart Card Technology since 2001</a:t>
            </a:r>
          </a:p>
          <a:p>
            <a:pPr marL="0" indent="0" algn="just">
              <a:buNone/>
            </a:pPr>
            <a:r>
              <a:rPr lang="en-US" sz="2000" dirty="0" smtClean="0">
                <a:latin typeface="Helvetica"/>
                <a:cs typeface="Helvetica"/>
              </a:rPr>
              <a:t>Mr. Fasulo held successful Senior Project Management posts with NASA, The White House, Department of Energy, and other government agencies. He provides consulting services to public institutions in the application and integration of information systems technology.  He represented BICSI and TIA in Caribbean markets, was frequently requested as speaker for global telecommunication conferences, and a recognized innovator for infrastructure design.  Mr. Fasulo holds numerous industry accreditations.</a:t>
            </a:r>
          </a:p>
          <a:p>
            <a:pPr algn="just" eaLnBrk="1" hangingPunct="1">
              <a:lnSpc>
                <a:spcPct val="80000"/>
              </a:lnSpc>
              <a:buSzPct val="135000"/>
              <a:buFontTx/>
              <a:buNone/>
            </a:pPr>
            <a:r>
              <a:rPr lang="en-GB" sz="2000" dirty="0" smtClean="0">
                <a:latin typeface="Helvetica" pitchFamily="-111" charset="0"/>
                <a:cs typeface="ＭＳ Ｐゴシック" pitchFamily="-111" charset="-128"/>
              </a:rPr>
              <a:t> </a:t>
            </a:r>
            <a:endParaRPr lang="en-US" sz="2000" b="1" dirty="0">
              <a:cs typeface="ＭＳ Ｐゴシック" pitchFamily="-111"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762000"/>
          </a:xfrm>
        </p:spPr>
        <p:txBody>
          <a:bodyPr/>
          <a:lstStyle/>
          <a:p>
            <a:pPr eaLnBrk="1" hangingPunct="1"/>
            <a:r>
              <a:rPr lang="en-US" sz="2800" dirty="0">
                <a:solidFill>
                  <a:schemeClr val="bg1"/>
                </a:solidFill>
                <a:latin typeface="Helvetica" pitchFamily="-111" charset="0"/>
                <a:cs typeface="ＭＳ Ｐゴシック" pitchFamily="-111" charset="-128"/>
              </a:rPr>
              <a:t>Smart Card Markets</a:t>
            </a:r>
            <a:endParaRPr lang="en-US" dirty="0">
              <a:cs typeface="ＭＳ Ｐゴシック" pitchFamily="-111" charset="-128"/>
            </a:endParaRPr>
          </a:p>
        </p:txBody>
      </p:sp>
      <p:sp>
        <p:nvSpPr>
          <p:cNvPr id="23555" name="Rectangle 3"/>
          <p:cNvSpPr>
            <a:spLocks noGrp="1" noChangeArrowheads="1"/>
          </p:cNvSpPr>
          <p:nvPr>
            <p:ph type="body" idx="1"/>
          </p:nvPr>
        </p:nvSpPr>
        <p:spPr>
          <a:xfrm>
            <a:off x="762000" y="1295400"/>
            <a:ext cx="7772400" cy="4343400"/>
          </a:xfrm>
        </p:spPr>
        <p:txBody>
          <a:bodyPr/>
          <a:lstStyle/>
          <a:p>
            <a:pPr eaLnBrk="1" hangingPunct="1">
              <a:lnSpc>
                <a:spcPct val="90000"/>
              </a:lnSpc>
            </a:pPr>
            <a:r>
              <a:rPr lang="en-US" sz="1800" dirty="0">
                <a:latin typeface="Helvetica" pitchFamily="-111" charset="0"/>
                <a:cs typeface="ＭＳ Ｐゴシック" pitchFamily="-111" charset="-128"/>
              </a:rPr>
              <a:t>Smart Card Technology represented </a:t>
            </a:r>
            <a:r>
              <a:rPr lang="en-US" sz="1800" dirty="0" smtClean="0">
                <a:latin typeface="Helvetica" pitchFamily="-111" charset="0"/>
                <a:cs typeface="ＭＳ Ｐゴシック" pitchFamily="-111" charset="-128"/>
              </a:rPr>
              <a:t>$</a:t>
            </a:r>
            <a:r>
              <a:rPr lang="en-US" sz="1800" dirty="0" smtClean="0">
                <a:latin typeface="Helvetica" pitchFamily="-111" charset="0"/>
                <a:cs typeface="ＭＳ Ｐゴシック" pitchFamily="-111" charset="-128"/>
              </a:rPr>
              <a:t>15B </a:t>
            </a:r>
            <a:r>
              <a:rPr lang="en-US" sz="1800" dirty="0">
                <a:latin typeface="Helvetica" pitchFamily="-111" charset="0"/>
                <a:cs typeface="ＭＳ Ｐゴシック" pitchFamily="-111" charset="-128"/>
              </a:rPr>
              <a:t>in global revenues in </a:t>
            </a:r>
            <a:r>
              <a:rPr lang="en-US" sz="1800" dirty="0" smtClean="0">
                <a:latin typeface="Helvetica" pitchFamily="-111" charset="0"/>
                <a:cs typeface="ＭＳ Ｐゴシック" pitchFamily="-111" charset="-128"/>
              </a:rPr>
              <a:t>2012</a:t>
            </a:r>
            <a:endParaRPr lang="en-US" sz="1800" dirty="0" smtClean="0">
              <a:latin typeface="Helvetica" pitchFamily="-111" charset="0"/>
              <a:cs typeface="ＭＳ Ｐゴシック" pitchFamily="-111" charset="-128"/>
            </a:endParaRPr>
          </a:p>
          <a:p>
            <a:pPr eaLnBrk="1" hangingPunct="1">
              <a:lnSpc>
                <a:spcPct val="90000"/>
              </a:lnSpc>
              <a:buFontTx/>
              <a:buNone/>
            </a:pPr>
            <a:endParaRPr lang="en-US" sz="1000" dirty="0" smtClean="0">
              <a:latin typeface="Helvetica" pitchFamily="-111" charset="0"/>
              <a:cs typeface="ＭＳ Ｐゴシック" pitchFamily="-111" charset="-128"/>
            </a:endParaRPr>
          </a:p>
          <a:p>
            <a:pPr eaLnBrk="1" hangingPunct="1">
              <a:lnSpc>
                <a:spcPct val="90000"/>
              </a:lnSpc>
            </a:pPr>
            <a:r>
              <a:rPr lang="en-US" sz="1800" dirty="0" smtClean="0">
                <a:latin typeface="Helvetica" pitchFamily="-111" charset="0"/>
                <a:cs typeface="ＭＳ Ｐゴシック" pitchFamily="-111" charset="-128"/>
              </a:rPr>
              <a:t>Smart Card global revenues estimated to exceed $39B US in </a:t>
            </a:r>
            <a:r>
              <a:rPr lang="en-US" sz="1800" dirty="0" smtClean="0">
                <a:latin typeface="Helvetica" pitchFamily="-111" charset="0"/>
                <a:cs typeface="ＭＳ Ｐゴシック" pitchFamily="-111" charset="-128"/>
              </a:rPr>
              <a:t>2014</a:t>
            </a:r>
            <a:endParaRPr lang="en-US" sz="1800" dirty="0" smtClean="0">
              <a:latin typeface="Helvetica" pitchFamily="-111" charset="0"/>
              <a:cs typeface="ＭＳ Ｐゴシック" pitchFamily="-111" charset="-128"/>
            </a:endParaRPr>
          </a:p>
          <a:p>
            <a:pPr eaLnBrk="1" hangingPunct="1">
              <a:lnSpc>
                <a:spcPct val="90000"/>
              </a:lnSpc>
            </a:pPr>
            <a:endParaRPr lang="en-US" sz="1000" dirty="0">
              <a:latin typeface="Helvetica" pitchFamily="-111" charset="0"/>
              <a:cs typeface="ＭＳ Ｐゴシック" pitchFamily="-111" charset="-128"/>
            </a:endParaRPr>
          </a:p>
          <a:p>
            <a:pPr eaLnBrk="1" hangingPunct="1">
              <a:lnSpc>
                <a:spcPct val="90000"/>
              </a:lnSpc>
            </a:pPr>
            <a:r>
              <a:rPr lang="en-US" sz="1800" dirty="0">
                <a:latin typeface="Helvetica" pitchFamily="-111" charset="0"/>
                <a:cs typeface="ＭＳ Ｐゴシック" pitchFamily="-111" charset="-128"/>
              </a:rPr>
              <a:t>Healthcare Smart Card Applications represent the greatest growth: </a:t>
            </a:r>
          </a:p>
          <a:p>
            <a:pPr lvl="1" eaLnBrk="1" hangingPunct="1">
              <a:lnSpc>
                <a:spcPct val="90000"/>
              </a:lnSpc>
            </a:pPr>
            <a:r>
              <a:rPr lang="en-US" sz="1800" dirty="0">
                <a:latin typeface="Helvetica" pitchFamily="-111" charset="0"/>
              </a:rPr>
              <a:t>World Bank issuing $10B to implement </a:t>
            </a:r>
            <a:r>
              <a:rPr lang="en-US" sz="1800" dirty="0" smtClean="0">
                <a:latin typeface="Helvetica" pitchFamily="-111" charset="0"/>
              </a:rPr>
              <a:t>EHR </a:t>
            </a:r>
            <a:r>
              <a:rPr lang="en-US" sz="1800" dirty="0">
                <a:latin typeface="Helvetica" pitchFamily="-111" charset="0"/>
              </a:rPr>
              <a:t>technology solutions</a:t>
            </a:r>
          </a:p>
          <a:p>
            <a:pPr lvl="1" eaLnBrk="1" hangingPunct="1">
              <a:lnSpc>
                <a:spcPct val="90000"/>
              </a:lnSpc>
            </a:pPr>
            <a:r>
              <a:rPr lang="en-US" sz="1800" dirty="0">
                <a:latin typeface="Helvetica" pitchFamily="-111" charset="0"/>
              </a:rPr>
              <a:t>India selecting 3 Smart Card providers for their entire population</a:t>
            </a:r>
          </a:p>
          <a:p>
            <a:pPr lvl="1" eaLnBrk="1" hangingPunct="1">
              <a:lnSpc>
                <a:spcPct val="90000"/>
              </a:lnSpc>
            </a:pPr>
            <a:r>
              <a:rPr lang="en-US" sz="1800" dirty="0">
                <a:latin typeface="Helvetica" pitchFamily="-111" charset="0"/>
              </a:rPr>
              <a:t>Saudi Arabia funding $100B for Healthcare Technology in </a:t>
            </a:r>
            <a:r>
              <a:rPr lang="en-US" sz="1800" dirty="0" smtClean="0">
                <a:latin typeface="Helvetica" pitchFamily="-111" charset="0"/>
              </a:rPr>
              <a:t>2013</a:t>
            </a:r>
          </a:p>
          <a:p>
            <a:pPr lvl="1" eaLnBrk="1" hangingPunct="1">
              <a:lnSpc>
                <a:spcPct val="90000"/>
              </a:lnSpc>
            </a:pPr>
            <a:r>
              <a:rPr lang="en-US" sz="1800" dirty="0">
                <a:latin typeface="Helvetica" pitchFamily="-111" charset="0"/>
              </a:rPr>
              <a:t>Countries upgrading </a:t>
            </a:r>
            <a:r>
              <a:rPr lang="en-US" sz="1800" dirty="0" smtClean="0">
                <a:latin typeface="Helvetica" pitchFamily="-111" charset="0"/>
              </a:rPr>
              <a:t>EHR </a:t>
            </a:r>
            <a:r>
              <a:rPr lang="en-US" sz="1800" dirty="0">
                <a:latin typeface="Helvetica" pitchFamily="-111" charset="0"/>
              </a:rPr>
              <a:t>Technology: Australia, Brazil, Canada, France, Germany</a:t>
            </a:r>
            <a:r>
              <a:rPr lang="en-US" sz="1800" dirty="0" smtClean="0">
                <a:latin typeface="Helvetica" pitchFamily="-111" charset="0"/>
              </a:rPr>
              <a:t>, </a:t>
            </a:r>
            <a:r>
              <a:rPr lang="en-US" sz="1800" dirty="0">
                <a:latin typeface="Helvetica" pitchFamily="-111" charset="0"/>
              </a:rPr>
              <a:t>Mexico, South Africa</a:t>
            </a:r>
            <a:r>
              <a:rPr lang="en-US" sz="1800" dirty="0" smtClean="0">
                <a:latin typeface="Helvetica" pitchFamily="-111" charset="0"/>
              </a:rPr>
              <a:t>, U.A.E, United </a:t>
            </a:r>
            <a:r>
              <a:rPr lang="en-US" sz="1800" dirty="0">
                <a:latin typeface="Helvetica" pitchFamily="-111" charset="0"/>
              </a:rPr>
              <a:t>Kingdom</a:t>
            </a:r>
          </a:p>
          <a:p>
            <a:pPr lvl="1" eaLnBrk="1" hangingPunct="1">
              <a:lnSpc>
                <a:spcPct val="90000"/>
              </a:lnSpc>
            </a:pPr>
            <a:r>
              <a:rPr lang="en-US" sz="1800" dirty="0">
                <a:latin typeface="Helvetica" pitchFamily="-111" charset="0"/>
              </a:rPr>
              <a:t>Budgets for these multi-year projects range from $2.0B to $60B</a:t>
            </a:r>
            <a:endParaRPr lang="en-US" sz="1600" dirty="0">
              <a:latin typeface="Helvetica" pitchFamily="-111" charset="0"/>
            </a:endParaRPr>
          </a:p>
          <a:p>
            <a:pPr lvl="1" eaLnBrk="1" hangingPunct="1">
              <a:lnSpc>
                <a:spcPct val="90000"/>
              </a:lnSpc>
              <a:buFontTx/>
              <a:buNone/>
            </a:pPr>
            <a:endParaRPr lang="en-US" sz="1000" dirty="0">
              <a:latin typeface="Helvetica" pitchFamily="-111" charset="0"/>
            </a:endParaRPr>
          </a:p>
          <a:p>
            <a:pPr eaLnBrk="1" hangingPunct="1">
              <a:lnSpc>
                <a:spcPct val="90000"/>
              </a:lnSpc>
            </a:pPr>
            <a:r>
              <a:rPr lang="en-US" sz="1800" dirty="0">
                <a:latin typeface="Helvetica" pitchFamily="-111" charset="0"/>
                <a:cs typeface="ＭＳ Ｐゴシック" pitchFamily="-111" charset="-128"/>
              </a:rPr>
              <a:t>Entertainment Industry’s CRM interest is driving Smart Card Growth</a:t>
            </a:r>
          </a:p>
          <a:p>
            <a:pPr lvl="1" eaLnBrk="1" hangingPunct="1">
              <a:lnSpc>
                <a:spcPct val="90000"/>
              </a:lnSpc>
            </a:pPr>
            <a:r>
              <a:rPr lang="en-US" sz="1800" dirty="0">
                <a:latin typeface="Helvetica" pitchFamily="-111" charset="0"/>
              </a:rPr>
              <a:t>Loyalty Cards provide significant revenue increase for Casinos</a:t>
            </a:r>
          </a:p>
          <a:p>
            <a:pPr lvl="1" eaLnBrk="1" hangingPunct="1">
              <a:lnSpc>
                <a:spcPct val="90000"/>
              </a:lnSpc>
            </a:pPr>
            <a:r>
              <a:rPr lang="en-US" sz="1800" dirty="0">
                <a:latin typeface="Helvetica" pitchFamily="-111" charset="0"/>
              </a:rPr>
              <a:t>Smart Card Use for Gaming minimizes</a:t>
            </a:r>
            <a:r>
              <a:rPr lang="en-US" sz="1800" dirty="0" smtClean="0">
                <a:latin typeface="Helvetica" pitchFamily="-111" charset="0"/>
              </a:rPr>
              <a:t> fraud and revenue loss</a:t>
            </a:r>
          </a:p>
          <a:p>
            <a:pPr lvl="1" eaLnBrk="1" hangingPunct="1">
              <a:lnSpc>
                <a:spcPct val="90000"/>
              </a:lnSpc>
            </a:pPr>
            <a:r>
              <a:rPr lang="en-US" sz="1800" dirty="0" smtClean="0">
                <a:latin typeface="Helvetica" pitchFamily="-111" charset="0"/>
              </a:rPr>
              <a:t>Annual License Fees provide significant revenue at low overhead.</a:t>
            </a:r>
            <a:endParaRPr lang="en-US" sz="1400" dirty="0">
              <a:latin typeface="Helvetica" pitchFamily="-111"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228600"/>
            <a:ext cx="7772400" cy="762000"/>
          </a:xfrm>
          <a:prstGeom prst="rect">
            <a:avLst/>
          </a:prstGeom>
          <a:noFill/>
          <a:ln w="9525">
            <a:noFill/>
            <a:miter lim="800000"/>
            <a:headEnd/>
            <a:tailEnd/>
          </a:ln>
        </p:spPr>
        <p:txBody>
          <a:bodyPr anchor="ctr">
            <a:prstTxWarp prst="textNoShape">
              <a:avLst/>
            </a:prstTxWarp>
          </a:bodyPr>
          <a:lstStyle/>
          <a:p>
            <a:pPr algn="ctr" eaLnBrk="1" hangingPunct="1"/>
            <a:r>
              <a:rPr lang="en-US" sz="2800" dirty="0">
                <a:solidFill>
                  <a:schemeClr val="bg1"/>
                </a:solidFill>
                <a:latin typeface="Helvetica" pitchFamily="-111" charset="0"/>
              </a:rPr>
              <a:t>Global </a:t>
            </a:r>
            <a:r>
              <a:rPr lang="en-US" sz="2800" dirty="0" smtClean="0">
                <a:solidFill>
                  <a:schemeClr val="bg1"/>
                </a:solidFill>
                <a:latin typeface="Helvetica" pitchFamily="-111" charset="0"/>
              </a:rPr>
              <a:t>EHR </a:t>
            </a:r>
            <a:r>
              <a:rPr lang="en-US" sz="2800" dirty="0">
                <a:solidFill>
                  <a:schemeClr val="bg1"/>
                </a:solidFill>
                <a:latin typeface="Helvetica" pitchFamily="-111" charset="0"/>
              </a:rPr>
              <a:t>Development &amp; Opportunity</a:t>
            </a:r>
            <a:endParaRPr lang="en-US" sz="4400" dirty="0"/>
          </a:p>
        </p:txBody>
      </p:sp>
      <p:sp>
        <p:nvSpPr>
          <p:cNvPr id="25603" name="Rectangle 3"/>
          <p:cNvSpPr>
            <a:spLocks noChangeAspect="1" noChangeArrowheads="1"/>
          </p:cNvSpPr>
          <p:nvPr/>
        </p:nvSpPr>
        <p:spPr bwMode="auto">
          <a:xfrm>
            <a:off x="381000" y="1219200"/>
            <a:ext cx="8458200" cy="4648200"/>
          </a:xfrm>
          <a:prstGeom prst="rect">
            <a:avLst/>
          </a:prstGeom>
          <a:noFill/>
          <a:ln w="9525">
            <a:noFill/>
            <a:miter lim="800000"/>
            <a:headEnd/>
            <a:tailEnd/>
          </a:ln>
        </p:spPr>
        <p:txBody>
          <a:bodyPr>
            <a:prstTxWarp prst="textNoShape">
              <a:avLst/>
            </a:prstTxWarp>
          </a:bodyPr>
          <a:lstStyle/>
          <a:p>
            <a:pPr marL="342900" indent="-342900" algn="just" eaLnBrk="1" hangingPunct="1">
              <a:lnSpc>
                <a:spcPct val="90000"/>
              </a:lnSpc>
              <a:spcBef>
                <a:spcPct val="20000"/>
              </a:spcBef>
            </a:pPr>
            <a:r>
              <a:rPr lang="en-US" sz="1800" dirty="0">
                <a:latin typeface="Helvetica" pitchFamily="-111" charset="0"/>
              </a:rPr>
              <a:t>“This is the last industry (</a:t>
            </a:r>
            <a:r>
              <a:rPr lang="en-US" sz="1800" dirty="0" smtClean="0">
                <a:latin typeface="Helvetica" pitchFamily="-111" charset="0"/>
              </a:rPr>
              <a:t>EHR</a:t>
            </a:r>
            <a:r>
              <a:rPr lang="en-US" sz="1800" dirty="0">
                <a:latin typeface="Helvetica" pitchFamily="-111" charset="0"/>
              </a:rPr>
              <a:t>) to move off of paper...we’re on the front end of this movement, which likely will be a mega-trend for at least the next 10 or 15 years. ...we’re seeing substantial opportunities across the globe</a:t>
            </a:r>
            <a:r>
              <a:rPr lang="en-US" sz="1800" dirty="0" smtClean="0">
                <a:latin typeface="Helvetica" pitchFamily="-111" charset="0"/>
              </a:rPr>
              <a:t>.”</a:t>
            </a:r>
          </a:p>
          <a:p>
            <a:pPr marL="342900" indent="-342900" algn="just" eaLnBrk="1" hangingPunct="1">
              <a:lnSpc>
                <a:spcPct val="90000"/>
              </a:lnSpc>
              <a:spcBef>
                <a:spcPct val="20000"/>
              </a:spcBef>
            </a:pPr>
            <a:endParaRPr lang="en-US" sz="800" dirty="0">
              <a:latin typeface="Lucida Grande" pitchFamily="-111" charset="0"/>
            </a:endParaRPr>
          </a:p>
          <a:p>
            <a:pPr marL="742950" lvl="1" indent="-285750" eaLnBrk="1" hangingPunct="1">
              <a:lnSpc>
                <a:spcPct val="80000"/>
              </a:lnSpc>
              <a:spcBef>
                <a:spcPct val="20000"/>
              </a:spcBef>
            </a:pPr>
            <a:r>
              <a:rPr lang="en-US" sz="1200" b="1" dirty="0" smtClean="0">
                <a:latin typeface="Helvetica" pitchFamily="-111" charset="0"/>
              </a:rPr>
              <a:t>					</a:t>
            </a:r>
            <a:r>
              <a:rPr lang="en-US" sz="1200" b="1" dirty="0" err="1" smtClean="0">
                <a:latin typeface="Helvetica" pitchFamily="-111" charset="0"/>
              </a:rPr>
              <a:t>Ivo</a:t>
            </a:r>
            <a:r>
              <a:rPr lang="en-US" sz="1200" b="1" dirty="0" smtClean="0">
                <a:latin typeface="Helvetica" pitchFamily="-111" charset="0"/>
              </a:rPr>
              <a:t> </a:t>
            </a:r>
            <a:r>
              <a:rPr lang="en-US" sz="1200" b="1" dirty="0">
                <a:latin typeface="Helvetica" pitchFamily="-111" charset="0"/>
              </a:rPr>
              <a:t>Nelson, healthcare industry leader, Global and Americas</a:t>
            </a:r>
          </a:p>
          <a:p>
            <a:pPr marL="742950" lvl="1" indent="-285750" eaLnBrk="1" hangingPunct="1">
              <a:lnSpc>
                <a:spcPct val="80000"/>
              </a:lnSpc>
              <a:spcBef>
                <a:spcPct val="20000"/>
              </a:spcBef>
            </a:pPr>
            <a:r>
              <a:rPr lang="en-US" sz="1200" b="1" dirty="0" smtClean="0">
                <a:latin typeface="Helvetica" pitchFamily="-111" charset="0"/>
              </a:rPr>
              <a:t>	                    			for </a:t>
            </a:r>
            <a:r>
              <a:rPr lang="en-US" sz="1200" b="1" dirty="0">
                <a:latin typeface="Helvetica" pitchFamily="-111" charset="0"/>
              </a:rPr>
              <a:t>IBM Business Consulting </a:t>
            </a:r>
            <a:r>
              <a:rPr lang="en-US" sz="1200" b="1" dirty="0" smtClean="0">
                <a:latin typeface="Helvetica" pitchFamily="-111" charset="0"/>
              </a:rPr>
              <a:t>Services</a:t>
            </a:r>
          </a:p>
          <a:p>
            <a:pPr marL="742950" lvl="1" indent="-285750" eaLnBrk="1" hangingPunct="1">
              <a:lnSpc>
                <a:spcPct val="80000"/>
              </a:lnSpc>
              <a:spcBef>
                <a:spcPct val="20000"/>
              </a:spcBef>
            </a:pPr>
            <a:endParaRPr lang="en-US" sz="800" b="1" dirty="0">
              <a:latin typeface="Helvetica" pitchFamily="-111" charset="0"/>
            </a:endParaRPr>
          </a:p>
          <a:p>
            <a:pPr marL="342900" indent="-342900" algn="just" eaLnBrk="1" hangingPunct="1">
              <a:lnSpc>
                <a:spcPct val="90000"/>
              </a:lnSpc>
              <a:spcBef>
                <a:spcPct val="20000"/>
              </a:spcBef>
            </a:pPr>
            <a:r>
              <a:rPr lang="en-US" sz="1800" dirty="0">
                <a:latin typeface="Helvetica" pitchFamily="-111" charset="0"/>
              </a:rPr>
              <a:t>“Survey work completed by Bain among provider and payer organizations indicates that of the most important IT applications under development, </a:t>
            </a:r>
            <a:r>
              <a:rPr lang="en-US" sz="1800" dirty="0" smtClean="0">
                <a:latin typeface="Helvetica" pitchFamily="-111" charset="0"/>
              </a:rPr>
              <a:t>EHR </a:t>
            </a:r>
            <a:r>
              <a:rPr lang="en-US" sz="1800" dirty="0">
                <a:latin typeface="Helvetica" pitchFamily="-111" charset="0"/>
              </a:rPr>
              <a:t>now ranks as number one.”</a:t>
            </a:r>
            <a:endParaRPr lang="en-US" sz="800" dirty="0">
              <a:latin typeface="Helvetica" pitchFamily="-111" charset="0"/>
            </a:endParaRPr>
          </a:p>
          <a:p>
            <a:pPr marL="742950" lvl="1" indent="-285750" eaLnBrk="1" hangingPunct="1">
              <a:lnSpc>
                <a:spcPct val="80000"/>
              </a:lnSpc>
              <a:spcBef>
                <a:spcPct val="20000"/>
              </a:spcBef>
            </a:pPr>
            <a:r>
              <a:rPr lang="en-US" sz="1200" b="1" dirty="0" smtClean="0">
                <a:latin typeface="Helvetica" pitchFamily="-111" charset="0"/>
              </a:rPr>
              <a:t>					David </a:t>
            </a:r>
            <a:r>
              <a:rPr lang="en-US" sz="1200" b="1" dirty="0">
                <a:latin typeface="Helvetica" pitchFamily="-111" charset="0"/>
              </a:rPr>
              <a:t>Bellaire, a partner in Bain &amp; Company’s</a:t>
            </a:r>
          </a:p>
          <a:p>
            <a:pPr marL="742950" lvl="1" indent="-285750" eaLnBrk="1" hangingPunct="1">
              <a:lnSpc>
                <a:spcPct val="80000"/>
              </a:lnSpc>
              <a:spcBef>
                <a:spcPct val="20000"/>
              </a:spcBef>
            </a:pPr>
            <a:r>
              <a:rPr lang="en-US" sz="1200" b="1" dirty="0">
                <a:latin typeface="Helvetica" pitchFamily="-111" charset="0"/>
              </a:rPr>
              <a:t>					worldwide healthcare </a:t>
            </a:r>
            <a:r>
              <a:rPr lang="en-US" sz="1200" b="1" dirty="0" smtClean="0">
                <a:latin typeface="Helvetica" pitchFamily="-111" charset="0"/>
              </a:rPr>
              <a:t>practice</a:t>
            </a:r>
            <a:endParaRPr lang="en-US" sz="1200" b="1" dirty="0" smtClean="0"/>
          </a:p>
          <a:p>
            <a:pPr marL="742950" lvl="1" indent="-285750" eaLnBrk="1" hangingPunct="1">
              <a:lnSpc>
                <a:spcPct val="80000"/>
              </a:lnSpc>
              <a:spcBef>
                <a:spcPct val="20000"/>
              </a:spcBef>
            </a:pPr>
            <a:endParaRPr lang="en-US" sz="1200" b="1" dirty="0"/>
          </a:p>
          <a:p>
            <a:pPr marL="342900" indent="-342900" algn="just" eaLnBrk="1" hangingPunct="1">
              <a:lnSpc>
                <a:spcPct val="90000"/>
              </a:lnSpc>
              <a:spcBef>
                <a:spcPct val="20000"/>
              </a:spcBef>
            </a:pPr>
            <a:r>
              <a:rPr lang="en-US" sz="2000" dirty="0">
                <a:latin typeface="Helvetica" pitchFamily="-111" charset="0"/>
              </a:rPr>
              <a:t>“Most industrialized countries have recognized the need to implement electronic health record solutions quickly to improve the quality and safety of patient care.”</a:t>
            </a:r>
          </a:p>
          <a:p>
            <a:pPr marL="342900" indent="-342900" algn="just" eaLnBrk="1" hangingPunct="1">
              <a:lnSpc>
                <a:spcPct val="90000"/>
              </a:lnSpc>
              <a:spcBef>
                <a:spcPct val="20000"/>
              </a:spcBef>
            </a:pPr>
            <a:endParaRPr lang="en-US" sz="800" dirty="0">
              <a:latin typeface="Helvetica" pitchFamily="-111" charset="0"/>
            </a:endParaRPr>
          </a:p>
          <a:p>
            <a:pPr marL="742950" lvl="1" indent="-285750" eaLnBrk="1" hangingPunct="1">
              <a:lnSpc>
                <a:spcPct val="80000"/>
              </a:lnSpc>
              <a:spcBef>
                <a:spcPct val="20000"/>
              </a:spcBef>
            </a:pPr>
            <a:r>
              <a:rPr lang="en-US" sz="1200" b="1" dirty="0">
                <a:latin typeface="Helvetica" pitchFamily="-111" charset="0"/>
              </a:rPr>
              <a:t>					Richard </a:t>
            </a:r>
            <a:r>
              <a:rPr lang="en-US" sz="1200" b="1" dirty="0" err="1">
                <a:latin typeface="Helvetica" pitchFamily="-111" charset="0"/>
              </a:rPr>
              <a:t>Alverez</a:t>
            </a:r>
            <a:r>
              <a:rPr lang="en-US" sz="1200" b="1" dirty="0">
                <a:latin typeface="Helvetica" pitchFamily="-111" charset="0"/>
              </a:rPr>
              <a:t>, CEO of Canada Health </a:t>
            </a:r>
            <a:r>
              <a:rPr lang="en-US" sz="1200" b="1" dirty="0" err="1">
                <a:latin typeface="Helvetica" pitchFamily="-111" charset="0"/>
              </a:rPr>
              <a:t>Infoway</a:t>
            </a:r>
            <a:r>
              <a:rPr lang="en-US" sz="1200" b="1" dirty="0">
                <a:latin typeface="Helvetica" pitchFamily="-111" charset="0"/>
              </a:rPr>
              <a:t>, a not-for-profit</a:t>
            </a:r>
          </a:p>
          <a:p>
            <a:pPr marL="742950" lvl="1" indent="-285750" eaLnBrk="1" hangingPunct="1">
              <a:lnSpc>
                <a:spcPct val="80000"/>
              </a:lnSpc>
              <a:spcBef>
                <a:spcPct val="20000"/>
              </a:spcBef>
            </a:pPr>
            <a:r>
              <a:rPr lang="en-US" sz="1200" b="1" dirty="0">
                <a:latin typeface="Helvetica" pitchFamily="-111" charset="0"/>
              </a:rPr>
              <a:t>					Government Healthcare </a:t>
            </a:r>
            <a:r>
              <a:rPr lang="en-US" sz="1200" b="1" dirty="0" smtClean="0">
                <a:latin typeface="Helvetica" pitchFamily="-111" charset="0"/>
              </a:rPr>
              <a:t>Consortium</a:t>
            </a:r>
            <a:endParaRPr lang="en-US" sz="1200" b="1" dirty="0" smtClean="0"/>
          </a:p>
          <a:p>
            <a:pPr marL="742950" lvl="1" indent="-285750" eaLnBrk="1" hangingPunct="1">
              <a:lnSpc>
                <a:spcPct val="80000"/>
              </a:lnSpc>
              <a:spcBef>
                <a:spcPct val="20000"/>
              </a:spcBef>
            </a:pPr>
            <a:endParaRPr lang="en-US" sz="1200" b="1" dirty="0">
              <a:latin typeface="Helvetica" pitchFamily="-111" charset="0"/>
            </a:endParaRPr>
          </a:p>
          <a:p>
            <a:pPr marL="742950" lvl="1" indent="-285750" eaLnBrk="1" hangingPunct="1">
              <a:lnSpc>
                <a:spcPct val="80000"/>
              </a:lnSpc>
              <a:spcBef>
                <a:spcPct val="20000"/>
              </a:spcBef>
            </a:pPr>
            <a:endParaRPr lang="en-US" sz="1200" b="1" dirty="0">
              <a:latin typeface="Helvetica" pitchFamily="-111" charset="0"/>
            </a:endParaRPr>
          </a:p>
          <a:p>
            <a:pPr marL="742950" lvl="1" indent="-285750" eaLnBrk="1" hangingPunct="1">
              <a:lnSpc>
                <a:spcPct val="80000"/>
              </a:lnSpc>
              <a:spcBef>
                <a:spcPct val="20000"/>
              </a:spcBef>
            </a:pPr>
            <a:endParaRPr lang="en-US" sz="1200" b="1" dirty="0">
              <a:latin typeface="Helvetica" pitchFamily="-111"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04800"/>
            <a:ext cx="8077200" cy="685800"/>
          </a:xfrm>
        </p:spPr>
        <p:txBody>
          <a:bodyPr/>
          <a:lstStyle/>
          <a:p>
            <a:pPr eaLnBrk="1" hangingPunct="1"/>
            <a:r>
              <a:rPr lang="en-US" sz="2800" b="1">
                <a:solidFill>
                  <a:schemeClr val="bg1"/>
                </a:solidFill>
                <a:cs typeface="ＭＳ Ｐゴシック" pitchFamily="-111" charset="-128"/>
              </a:rPr>
              <a:t>Information </a:t>
            </a:r>
            <a:r>
              <a:rPr lang="en-US" sz="2800" b="1">
                <a:solidFill>
                  <a:schemeClr val="bg1"/>
                </a:solidFill>
                <a:latin typeface="Helvetica" pitchFamily="-111" charset="0"/>
                <a:cs typeface="ＭＳ Ｐゴシック" pitchFamily="-111" charset="-128"/>
              </a:rPr>
              <a:t>Management</a:t>
            </a:r>
            <a:r>
              <a:rPr lang="en-US" sz="2800" b="1">
                <a:solidFill>
                  <a:schemeClr val="bg1"/>
                </a:solidFill>
                <a:cs typeface="ＭＳ Ｐゴシック" pitchFamily="-111" charset="-128"/>
              </a:rPr>
              <a:t> Issues in Healthcare</a:t>
            </a:r>
            <a:endParaRPr lang="en-US" sz="2800" b="1">
              <a:cs typeface="ＭＳ Ｐゴシック" pitchFamily="-111" charset="-128"/>
            </a:endParaRPr>
          </a:p>
        </p:txBody>
      </p:sp>
      <p:sp>
        <p:nvSpPr>
          <p:cNvPr id="27651" name="Rectangle 2"/>
          <p:cNvSpPr>
            <a:spLocks noGrp="1" noChangeArrowheads="1"/>
          </p:cNvSpPr>
          <p:nvPr>
            <p:ph type="body" idx="1"/>
          </p:nvPr>
        </p:nvSpPr>
        <p:spPr>
          <a:xfrm>
            <a:off x="457200" y="1143000"/>
            <a:ext cx="8382000" cy="4114800"/>
          </a:xfrm>
        </p:spPr>
        <p:txBody>
          <a:bodyPr/>
          <a:lstStyle/>
          <a:p>
            <a:pPr algn="just" eaLnBrk="1" hangingPunct="1">
              <a:lnSpc>
                <a:spcPct val="110000"/>
              </a:lnSpc>
              <a:buSzPct val="135000"/>
            </a:pPr>
            <a:r>
              <a:rPr lang="en-US" sz="1800" dirty="0">
                <a:latin typeface="Helvetica" pitchFamily="-111" charset="0"/>
                <a:cs typeface="ＭＳ Ｐゴシック" pitchFamily="-111" charset="-128"/>
              </a:rPr>
              <a:t>The paper-based and fragmented international healthcare system, as documented by the Institute of Medicine (IOM) and others, is broken.</a:t>
            </a:r>
          </a:p>
          <a:p>
            <a:pPr algn="just" eaLnBrk="1" hangingPunct="1">
              <a:lnSpc>
                <a:spcPct val="110000"/>
              </a:lnSpc>
              <a:buSzPct val="135000"/>
            </a:pPr>
            <a:r>
              <a:rPr lang="en-US" sz="1800" dirty="0">
                <a:latin typeface="Helvetica" pitchFamily="-111" charset="0"/>
                <a:cs typeface="ＭＳ Ｐゴシック" pitchFamily="-111" charset="-128"/>
              </a:rPr>
              <a:t>Medical errors due to missing health records or inadequate data kills patients.</a:t>
            </a:r>
          </a:p>
          <a:p>
            <a:pPr algn="just" eaLnBrk="1" hangingPunct="1">
              <a:lnSpc>
                <a:spcPct val="110000"/>
              </a:lnSpc>
              <a:buSzPct val="135000"/>
            </a:pPr>
            <a:r>
              <a:rPr lang="en-US" sz="1800" dirty="0">
                <a:latin typeface="Helvetica" pitchFamily="-111" charset="0"/>
                <a:cs typeface="ＭＳ Ｐゴシック" pitchFamily="-111" charset="-128"/>
              </a:rPr>
              <a:t>Lack of up-to-date and </a:t>
            </a:r>
            <a:r>
              <a:rPr lang="en-US" sz="1800" i="1" dirty="0">
                <a:latin typeface="Helvetica" pitchFamily="-111" charset="0"/>
                <a:cs typeface="ＭＳ Ｐゴシック" pitchFamily="-111" charset="-128"/>
              </a:rPr>
              <a:t>available</a:t>
            </a:r>
            <a:r>
              <a:rPr lang="en-US" sz="1800" dirty="0">
                <a:latin typeface="Helvetica" pitchFamily="-111" charset="0"/>
                <a:cs typeface="ＭＳ Ｐゴシック" pitchFamily="-111" charset="-128"/>
              </a:rPr>
              <a:t> medical records increases healthcare costs due to the duplication and/or initiation of unnecessary procedures.</a:t>
            </a:r>
          </a:p>
          <a:p>
            <a:pPr algn="just" eaLnBrk="1" hangingPunct="1">
              <a:lnSpc>
                <a:spcPct val="110000"/>
              </a:lnSpc>
              <a:buSzPct val="135000"/>
            </a:pPr>
            <a:r>
              <a:rPr lang="en-US" sz="1800" dirty="0">
                <a:latin typeface="Helvetica" pitchFamily="-111" charset="0"/>
                <a:cs typeface="ＭＳ Ｐゴシック" pitchFamily="-111" charset="-128"/>
              </a:rPr>
              <a:t>Portable/secure data storage and electronic connectivity can transform the healthcare system to better meet the needs of patients and their families.</a:t>
            </a:r>
          </a:p>
          <a:p>
            <a:pPr algn="just" eaLnBrk="1" hangingPunct="1">
              <a:lnSpc>
                <a:spcPct val="110000"/>
              </a:lnSpc>
              <a:buSzPct val="135000"/>
            </a:pPr>
            <a:r>
              <a:rPr lang="en-US" sz="1800" dirty="0">
                <a:latin typeface="Helvetica" pitchFamily="-111" charset="0"/>
                <a:cs typeface="ＭＳ Ｐゴシック" pitchFamily="-111" charset="-128"/>
              </a:rPr>
              <a:t>The key to the necessary transformation in healthcare is putting patients’ </a:t>
            </a:r>
            <a:r>
              <a:rPr lang="en-US" sz="1800" i="1" dirty="0">
                <a:latin typeface="Helvetica" pitchFamily="-111" charset="0"/>
                <a:cs typeface="ＭＳ Ｐゴシック" pitchFamily="-111" charset="-128"/>
              </a:rPr>
              <a:t>personal</a:t>
            </a:r>
            <a:r>
              <a:rPr lang="en-US" sz="1800" dirty="0">
                <a:latin typeface="Helvetica" pitchFamily="-111" charset="0"/>
                <a:cs typeface="ＭＳ Ｐゴシック" pitchFamily="-111" charset="-128"/>
              </a:rPr>
              <a:t> information under their control, and then providing often-missing medical details into the hands of their doctors (e.g., recent procedures, recent diagnoses, and the medications they are </a:t>
            </a:r>
            <a:r>
              <a:rPr lang="en-US" sz="1800" i="1" dirty="0">
                <a:latin typeface="Helvetica" pitchFamily="-111" charset="0"/>
                <a:cs typeface="ＭＳ Ｐゴシック" pitchFamily="-111" charset="-128"/>
              </a:rPr>
              <a:t>actually</a:t>
            </a:r>
            <a:r>
              <a:rPr lang="en-US" sz="1800" dirty="0">
                <a:latin typeface="Helvetica" pitchFamily="-111" charset="0"/>
                <a:cs typeface="ＭＳ Ｐゴシック" pitchFamily="-111" charset="-128"/>
              </a:rPr>
              <a:t> taking).</a:t>
            </a:r>
            <a:endParaRPr lang="en-US" sz="1800" b="1" dirty="0">
              <a:latin typeface="Helvetica" pitchFamily="-111" charset="0"/>
              <a:cs typeface="ＭＳ Ｐゴシック" pitchFamily="-111" charset="-128"/>
            </a:endParaRPr>
          </a:p>
          <a:p>
            <a:pPr algn="just" eaLnBrk="1" hangingPunct="1">
              <a:lnSpc>
                <a:spcPct val="110000"/>
              </a:lnSpc>
              <a:buSzPct val="135000"/>
            </a:pPr>
            <a:r>
              <a:rPr lang="en-US" sz="1800" b="1" i="1" dirty="0">
                <a:latin typeface="Helvetica" pitchFamily="-111" charset="0"/>
                <a:cs typeface="ＭＳ Ｐゴシック" pitchFamily="-111" charset="-128"/>
              </a:rPr>
              <a:t>Portable</a:t>
            </a:r>
            <a:r>
              <a:rPr lang="en-US" sz="1800" b="1" dirty="0">
                <a:latin typeface="Helvetica" pitchFamily="-111" charset="0"/>
                <a:cs typeface="ＭＳ Ｐゴシック" pitchFamily="-111" charset="-128"/>
              </a:rPr>
              <a:t> Electronic</a:t>
            </a:r>
            <a:r>
              <a:rPr lang="en-US" sz="1800" b="1" dirty="0" smtClean="0">
                <a:latin typeface="Helvetica" pitchFamily="-111" charset="0"/>
                <a:cs typeface="ＭＳ Ｐゴシック" pitchFamily="-111" charset="-128"/>
              </a:rPr>
              <a:t> Health </a:t>
            </a:r>
            <a:r>
              <a:rPr lang="en-US" sz="1800" b="1" dirty="0">
                <a:latin typeface="Helvetica" pitchFamily="-111" charset="0"/>
                <a:cs typeface="ＭＳ Ｐゴシック" pitchFamily="-111" charset="-128"/>
              </a:rPr>
              <a:t>Records (</a:t>
            </a:r>
            <a:r>
              <a:rPr lang="en-US" sz="1800" b="1" dirty="0" err="1" smtClean="0">
                <a:latin typeface="Helvetica" pitchFamily="-111" charset="0"/>
                <a:cs typeface="ＭＳ Ｐゴシック" pitchFamily="-111" charset="-128"/>
              </a:rPr>
              <a:t>EHRs</a:t>
            </a:r>
            <a:r>
              <a:rPr lang="en-US" sz="1800" b="1" dirty="0">
                <a:latin typeface="Helvetica" pitchFamily="-111" charset="0"/>
                <a:cs typeface="ＭＳ Ｐゴシック" pitchFamily="-111" charset="-128"/>
              </a:rPr>
              <a:t>) </a:t>
            </a:r>
            <a:r>
              <a:rPr lang="en-US" sz="1800" dirty="0">
                <a:latin typeface="Helvetica" pitchFamily="-111" charset="0"/>
                <a:cs typeface="ＭＳ Ｐゴシック" pitchFamily="-111" charset="-128"/>
              </a:rPr>
              <a:t>can play an critical role in bridging the medical information gap that too often exists between people and the health professionals who serve them.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152400"/>
            <a:ext cx="7772400" cy="685800"/>
          </a:xfrm>
        </p:spPr>
        <p:txBody>
          <a:bodyPr/>
          <a:lstStyle/>
          <a:p>
            <a:pPr eaLnBrk="1" hangingPunct="1"/>
            <a:r>
              <a:rPr lang="en-US" sz="2800" b="1">
                <a:solidFill>
                  <a:schemeClr val="bg1"/>
                </a:solidFill>
                <a:cs typeface="ＭＳ Ｐゴシック" pitchFamily="-111" charset="-128"/>
              </a:rPr>
              <a:t>Card Logistics – Healthcare Solution</a:t>
            </a:r>
            <a:endParaRPr lang="en-US" sz="2800" b="1">
              <a:cs typeface="ＭＳ Ｐゴシック" pitchFamily="-111" charset="-128"/>
            </a:endParaRPr>
          </a:p>
        </p:txBody>
      </p:sp>
      <p:grpSp>
        <p:nvGrpSpPr>
          <p:cNvPr id="29699" name="Group 49"/>
          <p:cNvGrpSpPr>
            <a:grpSpLocks/>
          </p:cNvGrpSpPr>
          <p:nvPr/>
        </p:nvGrpSpPr>
        <p:grpSpPr bwMode="auto">
          <a:xfrm>
            <a:off x="533400" y="1371600"/>
            <a:ext cx="7924800" cy="4495800"/>
            <a:chOff x="240" y="384"/>
            <a:chExt cx="5376" cy="3264"/>
          </a:xfrm>
        </p:grpSpPr>
        <p:sp>
          <p:nvSpPr>
            <p:cNvPr id="29702" name="Rectangle 4"/>
            <p:cNvSpPr>
              <a:spLocks noChangeArrowheads="1"/>
            </p:cNvSpPr>
            <p:nvPr/>
          </p:nvSpPr>
          <p:spPr bwMode="auto">
            <a:xfrm>
              <a:off x="240" y="384"/>
              <a:ext cx="1872" cy="3264"/>
            </a:xfrm>
            <a:prstGeom prst="rect">
              <a:avLst/>
            </a:prstGeom>
            <a:solidFill>
              <a:srgbClr val="D0A996"/>
            </a:solidFill>
            <a:ln w="9525">
              <a:noFill/>
              <a:miter lim="800000"/>
              <a:headEnd/>
              <a:tailEnd/>
            </a:ln>
          </p:spPr>
          <p:txBody>
            <a:bodyPr wrap="none" anchor="ctr">
              <a:prstTxWarp prst="textNoShape">
                <a:avLst/>
              </a:prstTxWarp>
            </a:bodyPr>
            <a:lstStyle/>
            <a:p>
              <a:pPr algn="ctr"/>
              <a:endParaRPr lang="en-US" b="1"/>
            </a:p>
          </p:txBody>
        </p:sp>
        <p:sp>
          <p:nvSpPr>
            <p:cNvPr id="29703" name="Rectangle 5"/>
            <p:cNvSpPr>
              <a:spLocks noChangeArrowheads="1"/>
            </p:cNvSpPr>
            <p:nvPr/>
          </p:nvSpPr>
          <p:spPr bwMode="auto">
            <a:xfrm>
              <a:off x="336" y="1716"/>
              <a:ext cx="812" cy="294"/>
            </a:xfrm>
            <a:prstGeom prst="rect">
              <a:avLst/>
            </a:prstGeom>
            <a:solidFill>
              <a:srgbClr val="919191"/>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Pharmacy</a:t>
              </a:r>
            </a:p>
          </p:txBody>
        </p:sp>
        <p:sp>
          <p:nvSpPr>
            <p:cNvPr id="29704" name="Rectangle 6"/>
            <p:cNvSpPr>
              <a:spLocks noChangeArrowheads="1"/>
            </p:cNvSpPr>
            <p:nvPr/>
          </p:nvSpPr>
          <p:spPr bwMode="auto">
            <a:xfrm>
              <a:off x="706" y="1050"/>
              <a:ext cx="974" cy="294"/>
            </a:xfrm>
            <a:prstGeom prst="rect">
              <a:avLst/>
            </a:prstGeom>
            <a:solidFill>
              <a:srgbClr val="6666FF"/>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bg1"/>
                  </a:solidFill>
                </a:rPr>
                <a:t>Hospital </a:t>
              </a:r>
            </a:p>
          </p:txBody>
        </p:sp>
        <p:sp>
          <p:nvSpPr>
            <p:cNvPr id="29705" name="Rectangle 7"/>
            <p:cNvSpPr>
              <a:spLocks noChangeArrowheads="1"/>
            </p:cNvSpPr>
            <p:nvPr/>
          </p:nvSpPr>
          <p:spPr bwMode="auto">
            <a:xfrm>
              <a:off x="1200" y="1728"/>
              <a:ext cx="812" cy="294"/>
            </a:xfrm>
            <a:prstGeom prst="rect">
              <a:avLst/>
            </a:prstGeom>
            <a:solidFill>
              <a:srgbClr val="919191"/>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Patient </a:t>
              </a:r>
            </a:p>
          </p:txBody>
        </p:sp>
        <p:sp>
          <p:nvSpPr>
            <p:cNvPr id="29706" name="Text Box 8"/>
            <p:cNvSpPr txBox="1">
              <a:spLocks noChangeArrowheads="1"/>
            </p:cNvSpPr>
            <p:nvPr/>
          </p:nvSpPr>
          <p:spPr bwMode="auto">
            <a:xfrm>
              <a:off x="1037" y="1315"/>
              <a:ext cx="253" cy="421"/>
            </a:xfrm>
            <a:prstGeom prst="rect">
              <a:avLst/>
            </a:prstGeom>
            <a:noFill/>
            <a:ln w="9525">
              <a:noFill/>
              <a:miter lim="800000"/>
              <a:headEnd/>
              <a:tailEnd/>
            </a:ln>
          </p:spPr>
          <p:txBody>
            <a:bodyPr>
              <a:prstTxWarp prst="textNoShape">
                <a:avLst/>
              </a:prstTxWarp>
              <a:spAutoFit/>
            </a:bodyPr>
            <a:lstStyle/>
            <a:p>
              <a:pPr algn="ctr">
                <a:spcBef>
                  <a:spcPct val="30000"/>
                </a:spcBef>
                <a:buClr>
                  <a:schemeClr val="accent1"/>
                </a:buClr>
                <a:buSzPct val="80000"/>
                <a:buFont typeface="Wingdings" pitchFamily="-111" charset="2"/>
                <a:buNone/>
              </a:pPr>
              <a:r>
                <a:rPr lang="en-US" sz="3200" b="1"/>
                <a:t>?</a:t>
              </a:r>
            </a:p>
          </p:txBody>
        </p:sp>
        <p:sp>
          <p:nvSpPr>
            <p:cNvPr id="29707" name="Rectangle 9"/>
            <p:cNvSpPr>
              <a:spLocks noChangeArrowheads="1"/>
            </p:cNvSpPr>
            <p:nvPr/>
          </p:nvSpPr>
          <p:spPr bwMode="auto">
            <a:xfrm>
              <a:off x="384" y="3216"/>
              <a:ext cx="1632" cy="240"/>
            </a:xfrm>
            <a:prstGeom prst="rect">
              <a:avLst/>
            </a:prstGeom>
            <a:noFill/>
            <a:ln w="9525">
              <a:noFill/>
              <a:miter lim="800000"/>
              <a:headEnd/>
              <a:tailEnd/>
            </a:ln>
          </p:spPr>
          <p:txBody>
            <a:bodyPr>
              <a:prstTxWarp prst="textNoShape">
                <a:avLst/>
              </a:prstTxWarp>
            </a:bodyPr>
            <a:lstStyle/>
            <a:p>
              <a:pPr marL="190500" indent="-190500" algn="ctr">
                <a:lnSpc>
                  <a:spcPct val="70000"/>
                </a:lnSpc>
                <a:spcBef>
                  <a:spcPct val="20000"/>
                </a:spcBef>
                <a:buClr>
                  <a:schemeClr val="tx2"/>
                </a:buClr>
                <a:buSzPct val="80000"/>
                <a:buFont typeface="Wingdings" pitchFamily="-111" charset="2"/>
                <a:buNone/>
              </a:pPr>
              <a:r>
                <a:rPr lang="en-US" sz="1800"/>
                <a:t>Islands of Information</a:t>
              </a:r>
            </a:p>
            <a:p>
              <a:pPr marL="190500" indent="-190500" algn="ctr">
                <a:lnSpc>
                  <a:spcPct val="70000"/>
                </a:lnSpc>
                <a:spcBef>
                  <a:spcPct val="20000"/>
                </a:spcBef>
                <a:buClr>
                  <a:schemeClr val="tx2"/>
                </a:buClr>
                <a:buSzPct val="80000"/>
                <a:buFont typeface="Wingdings" pitchFamily="-111" charset="2"/>
                <a:buNone/>
              </a:pPr>
              <a:r>
                <a:rPr lang="en-US" sz="1800"/>
                <a:t>Linear Approach </a:t>
              </a:r>
            </a:p>
          </p:txBody>
        </p:sp>
        <p:sp>
          <p:nvSpPr>
            <p:cNvPr id="29708" name="Text Box 10"/>
            <p:cNvSpPr txBox="1">
              <a:spLocks noChangeArrowheads="1"/>
            </p:cNvSpPr>
            <p:nvPr/>
          </p:nvSpPr>
          <p:spPr bwMode="auto">
            <a:xfrm>
              <a:off x="1056" y="2034"/>
              <a:ext cx="253" cy="421"/>
            </a:xfrm>
            <a:prstGeom prst="rect">
              <a:avLst/>
            </a:prstGeom>
            <a:noFill/>
            <a:ln w="9525">
              <a:noFill/>
              <a:miter lim="800000"/>
              <a:headEnd/>
              <a:tailEnd/>
            </a:ln>
          </p:spPr>
          <p:txBody>
            <a:bodyPr>
              <a:prstTxWarp prst="textNoShape">
                <a:avLst/>
              </a:prstTxWarp>
              <a:spAutoFit/>
            </a:bodyPr>
            <a:lstStyle/>
            <a:p>
              <a:pPr algn="ctr">
                <a:spcBef>
                  <a:spcPct val="30000"/>
                </a:spcBef>
                <a:buClr>
                  <a:schemeClr val="accent1"/>
                </a:buClr>
                <a:buSzPct val="80000"/>
                <a:buFont typeface="Wingdings" pitchFamily="-111" charset="2"/>
                <a:buNone/>
              </a:pPr>
              <a:r>
                <a:rPr lang="en-US" sz="3200" b="1"/>
                <a:t>?</a:t>
              </a:r>
            </a:p>
          </p:txBody>
        </p:sp>
        <p:sp>
          <p:nvSpPr>
            <p:cNvPr id="29709" name="Rectangle 11"/>
            <p:cNvSpPr>
              <a:spLocks noChangeArrowheads="1"/>
            </p:cNvSpPr>
            <p:nvPr/>
          </p:nvSpPr>
          <p:spPr bwMode="auto">
            <a:xfrm>
              <a:off x="432" y="2394"/>
              <a:ext cx="624" cy="294"/>
            </a:xfrm>
            <a:prstGeom prst="rect">
              <a:avLst/>
            </a:prstGeom>
            <a:solidFill>
              <a:srgbClr val="76908B"/>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Clinic</a:t>
              </a:r>
            </a:p>
          </p:txBody>
        </p:sp>
        <p:sp>
          <p:nvSpPr>
            <p:cNvPr id="29710" name="Rectangle 12"/>
            <p:cNvSpPr>
              <a:spLocks noChangeArrowheads="1"/>
            </p:cNvSpPr>
            <p:nvPr/>
          </p:nvSpPr>
          <p:spPr bwMode="auto">
            <a:xfrm>
              <a:off x="1248" y="2394"/>
              <a:ext cx="656" cy="294"/>
            </a:xfrm>
            <a:prstGeom prst="rect">
              <a:avLst/>
            </a:prstGeom>
            <a:solidFill>
              <a:srgbClr val="76908B"/>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Employer</a:t>
              </a:r>
            </a:p>
          </p:txBody>
        </p:sp>
        <p:sp>
          <p:nvSpPr>
            <p:cNvPr id="29711" name="Rectangle 13"/>
            <p:cNvSpPr>
              <a:spLocks noChangeArrowheads="1"/>
            </p:cNvSpPr>
            <p:nvPr/>
          </p:nvSpPr>
          <p:spPr bwMode="auto">
            <a:xfrm>
              <a:off x="480" y="2976"/>
              <a:ext cx="657" cy="240"/>
            </a:xfrm>
            <a:prstGeom prst="rect">
              <a:avLst/>
            </a:prstGeom>
            <a:solidFill>
              <a:srgbClr val="00CC66"/>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Physician</a:t>
              </a:r>
            </a:p>
          </p:txBody>
        </p:sp>
        <p:sp>
          <p:nvSpPr>
            <p:cNvPr id="29712" name="Rectangle 14"/>
            <p:cNvSpPr>
              <a:spLocks noChangeArrowheads="1"/>
            </p:cNvSpPr>
            <p:nvPr/>
          </p:nvSpPr>
          <p:spPr bwMode="auto">
            <a:xfrm>
              <a:off x="1215" y="2976"/>
              <a:ext cx="657" cy="240"/>
            </a:xfrm>
            <a:prstGeom prst="rect">
              <a:avLst/>
            </a:prstGeom>
            <a:solidFill>
              <a:srgbClr val="00CC66"/>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tx2"/>
                  </a:solidFill>
                </a:rPr>
                <a:t>Nurse</a:t>
              </a:r>
            </a:p>
          </p:txBody>
        </p:sp>
        <p:sp>
          <p:nvSpPr>
            <p:cNvPr id="29713" name="Text Box 15"/>
            <p:cNvSpPr txBox="1">
              <a:spLocks noChangeArrowheads="1"/>
            </p:cNvSpPr>
            <p:nvPr/>
          </p:nvSpPr>
          <p:spPr bwMode="auto">
            <a:xfrm>
              <a:off x="1056" y="2659"/>
              <a:ext cx="253" cy="421"/>
            </a:xfrm>
            <a:prstGeom prst="rect">
              <a:avLst/>
            </a:prstGeom>
            <a:noFill/>
            <a:ln w="9525">
              <a:noFill/>
              <a:miter lim="800000"/>
              <a:headEnd/>
              <a:tailEnd/>
            </a:ln>
          </p:spPr>
          <p:txBody>
            <a:bodyPr>
              <a:prstTxWarp prst="textNoShape">
                <a:avLst/>
              </a:prstTxWarp>
              <a:spAutoFit/>
            </a:bodyPr>
            <a:lstStyle/>
            <a:p>
              <a:pPr algn="ctr">
                <a:spcBef>
                  <a:spcPct val="30000"/>
                </a:spcBef>
                <a:buClr>
                  <a:schemeClr val="accent1"/>
                </a:buClr>
                <a:buSzPct val="80000"/>
                <a:buFont typeface="Wingdings" pitchFamily="-111" charset="2"/>
                <a:buNone/>
              </a:pPr>
              <a:r>
                <a:rPr lang="en-US" sz="3200" b="1"/>
                <a:t>?</a:t>
              </a:r>
            </a:p>
          </p:txBody>
        </p:sp>
        <p:sp>
          <p:nvSpPr>
            <p:cNvPr id="29714" name="Rectangle 16"/>
            <p:cNvSpPr>
              <a:spLocks noChangeArrowheads="1"/>
            </p:cNvSpPr>
            <p:nvPr/>
          </p:nvSpPr>
          <p:spPr bwMode="auto">
            <a:xfrm>
              <a:off x="720" y="480"/>
              <a:ext cx="974" cy="294"/>
            </a:xfrm>
            <a:prstGeom prst="rect">
              <a:avLst/>
            </a:prstGeom>
            <a:solidFill>
              <a:srgbClr val="FF8F1F"/>
            </a:solidFill>
            <a:ln w="9525">
              <a:noFill/>
              <a:miter lim="800000"/>
              <a:headEnd/>
              <a:tailEnd/>
            </a:ln>
          </p:spPr>
          <p:txBody>
            <a:bodyPr wrap="none" anchor="ctr">
              <a:prstTxWarp prst="textNoShape">
                <a:avLst/>
              </a:prstTxWarp>
            </a:bodyPr>
            <a:lstStyle/>
            <a:p>
              <a:pPr algn="ctr">
                <a:spcBef>
                  <a:spcPct val="30000"/>
                </a:spcBef>
                <a:buClr>
                  <a:schemeClr val="accent1"/>
                </a:buClr>
                <a:buSzPct val="80000"/>
                <a:buFont typeface="Wingdings" pitchFamily="-111" charset="2"/>
                <a:buNone/>
              </a:pPr>
              <a:r>
                <a:rPr lang="en-US" sz="1400" b="1">
                  <a:solidFill>
                    <a:schemeClr val="bg1"/>
                  </a:solidFill>
                </a:rPr>
                <a:t>Insurance</a:t>
              </a:r>
            </a:p>
          </p:txBody>
        </p:sp>
        <p:sp>
          <p:nvSpPr>
            <p:cNvPr id="29715" name="Text Box 17"/>
            <p:cNvSpPr txBox="1">
              <a:spLocks noChangeArrowheads="1"/>
            </p:cNvSpPr>
            <p:nvPr/>
          </p:nvSpPr>
          <p:spPr bwMode="auto">
            <a:xfrm>
              <a:off x="1042" y="739"/>
              <a:ext cx="254" cy="421"/>
            </a:xfrm>
            <a:prstGeom prst="rect">
              <a:avLst/>
            </a:prstGeom>
            <a:noFill/>
            <a:ln w="9525">
              <a:noFill/>
              <a:miter lim="800000"/>
              <a:headEnd/>
              <a:tailEnd/>
            </a:ln>
          </p:spPr>
          <p:txBody>
            <a:bodyPr>
              <a:prstTxWarp prst="textNoShape">
                <a:avLst/>
              </a:prstTxWarp>
              <a:spAutoFit/>
            </a:bodyPr>
            <a:lstStyle/>
            <a:p>
              <a:pPr algn="ctr">
                <a:spcBef>
                  <a:spcPct val="30000"/>
                </a:spcBef>
                <a:buClr>
                  <a:schemeClr val="accent1"/>
                </a:buClr>
                <a:buSzPct val="80000"/>
                <a:buFont typeface="Wingdings" pitchFamily="-111" charset="2"/>
                <a:buNone/>
              </a:pPr>
              <a:r>
                <a:rPr lang="en-US" sz="3200" b="1"/>
                <a:t>?</a:t>
              </a:r>
            </a:p>
          </p:txBody>
        </p:sp>
        <p:sp>
          <p:nvSpPr>
            <p:cNvPr id="29716" name="Rectangle 18"/>
            <p:cNvSpPr>
              <a:spLocks noChangeArrowheads="1"/>
            </p:cNvSpPr>
            <p:nvPr/>
          </p:nvSpPr>
          <p:spPr bwMode="auto">
            <a:xfrm>
              <a:off x="2256" y="384"/>
              <a:ext cx="3360" cy="3264"/>
            </a:xfrm>
            <a:prstGeom prst="rect">
              <a:avLst/>
            </a:prstGeom>
            <a:solidFill>
              <a:srgbClr val="D0A996"/>
            </a:solidFill>
            <a:ln w="9525">
              <a:noFill/>
              <a:miter lim="800000"/>
              <a:headEnd/>
              <a:tailEnd/>
            </a:ln>
          </p:spPr>
          <p:txBody>
            <a:bodyPr wrap="none" anchor="ctr">
              <a:prstTxWarp prst="textNoShape">
                <a:avLst/>
              </a:prstTxWarp>
            </a:bodyPr>
            <a:lstStyle/>
            <a:p>
              <a:pPr algn="ctr"/>
              <a:endParaRPr lang="en-US" b="1"/>
            </a:p>
          </p:txBody>
        </p:sp>
        <p:sp>
          <p:nvSpPr>
            <p:cNvPr id="29717" name="Oval 19"/>
            <p:cNvSpPr>
              <a:spLocks noChangeArrowheads="1"/>
            </p:cNvSpPr>
            <p:nvPr/>
          </p:nvSpPr>
          <p:spPr bwMode="auto">
            <a:xfrm>
              <a:off x="2491" y="624"/>
              <a:ext cx="3029" cy="2688"/>
            </a:xfrm>
            <a:prstGeom prst="ellipse">
              <a:avLst/>
            </a:prstGeom>
            <a:solidFill>
              <a:srgbClr val="CCCCFF"/>
            </a:solidFill>
            <a:ln w="57150">
              <a:solidFill>
                <a:srgbClr val="FFCC00"/>
              </a:solidFill>
              <a:round/>
              <a:headEnd/>
              <a:tailEnd/>
            </a:ln>
          </p:spPr>
          <p:txBody>
            <a:bodyPr wrap="none" lIns="0" tIns="0" rIns="0" bIns="0" anchor="ctr">
              <a:prstTxWarp prst="textNoShape">
                <a:avLst/>
              </a:prstTxWarp>
            </a:bodyPr>
            <a:lstStyle/>
            <a:p>
              <a:pPr algn="ctr" defTabSz="933450"/>
              <a:endParaRPr lang="en-US" sz="1600"/>
            </a:p>
          </p:txBody>
        </p:sp>
        <p:sp>
          <p:nvSpPr>
            <p:cNvPr id="834580" name="AutoShape 20"/>
            <p:cNvSpPr>
              <a:spLocks noChangeArrowheads="1"/>
            </p:cNvSpPr>
            <p:nvPr/>
          </p:nvSpPr>
          <p:spPr bwMode="auto">
            <a:xfrm>
              <a:off x="2551" y="1070"/>
              <a:ext cx="836" cy="362"/>
            </a:xfrm>
            <a:prstGeom prst="roundRect">
              <a:avLst>
                <a:gd name="adj" fmla="val 10361"/>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Identification</a:t>
              </a:r>
            </a:p>
          </p:txBody>
        </p:sp>
        <p:sp>
          <p:nvSpPr>
            <p:cNvPr id="834581" name="AutoShape 21"/>
            <p:cNvSpPr>
              <a:spLocks noChangeArrowheads="1"/>
            </p:cNvSpPr>
            <p:nvPr/>
          </p:nvSpPr>
          <p:spPr bwMode="auto">
            <a:xfrm>
              <a:off x="3504" y="1056"/>
              <a:ext cx="895" cy="418"/>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Insurance</a:t>
              </a:r>
            </a:p>
          </p:txBody>
        </p:sp>
        <p:sp>
          <p:nvSpPr>
            <p:cNvPr id="834582" name="AutoShape 22"/>
            <p:cNvSpPr>
              <a:spLocks noChangeArrowheads="1"/>
            </p:cNvSpPr>
            <p:nvPr/>
          </p:nvSpPr>
          <p:spPr bwMode="auto">
            <a:xfrm>
              <a:off x="3504" y="480"/>
              <a:ext cx="914" cy="362"/>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Patient</a:t>
              </a:r>
            </a:p>
          </p:txBody>
        </p:sp>
        <p:sp>
          <p:nvSpPr>
            <p:cNvPr id="834583" name="AutoShape 23"/>
            <p:cNvSpPr>
              <a:spLocks noChangeArrowheads="1"/>
            </p:cNvSpPr>
            <p:nvPr/>
          </p:nvSpPr>
          <p:spPr bwMode="auto">
            <a:xfrm>
              <a:off x="3580" y="2999"/>
              <a:ext cx="774" cy="356"/>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Employer</a:t>
              </a:r>
            </a:p>
          </p:txBody>
        </p:sp>
        <p:sp>
          <p:nvSpPr>
            <p:cNvPr id="834584" name="AutoShape 24"/>
            <p:cNvSpPr>
              <a:spLocks noChangeArrowheads="1"/>
            </p:cNvSpPr>
            <p:nvPr/>
          </p:nvSpPr>
          <p:spPr bwMode="auto">
            <a:xfrm>
              <a:off x="4800" y="1720"/>
              <a:ext cx="726" cy="362"/>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93296" tIns="0" rIns="0"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Physician</a:t>
              </a:r>
            </a:p>
          </p:txBody>
        </p:sp>
        <p:sp>
          <p:nvSpPr>
            <p:cNvPr id="834585" name="AutoShape 25"/>
            <p:cNvSpPr>
              <a:spLocks noChangeArrowheads="1"/>
            </p:cNvSpPr>
            <p:nvPr/>
          </p:nvSpPr>
          <p:spPr bwMode="auto">
            <a:xfrm>
              <a:off x="2376" y="1715"/>
              <a:ext cx="619" cy="363"/>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ER</a:t>
              </a:r>
            </a:p>
          </p:txBody>
        </p:sp>
        <p:sp>
          <p:nvSpPr>
            <p:cNvPr id="834586" name="AutoShape 26"/>
            <p:cNvSpPr>
              <a:spLocks noChangeArrowheads="1"/>
            </p:cNvSpPr>
            <p:nvPr/>
          </p:nvSpPr>
          <p:spPr bwMode="auto">
            <a:xfrm>
              <a:off x="2652" y="2819"/>
              <a:ext cx="778" cy="356"/>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Clinic</a:t>
              </a:r>
            </a:p>
          </p:txBody>
        </p:sp>
        <p:sp>
          <p:nvSpPr>
            <p:cNvPr id="834587" name="AutoShape 27"/>
            <p:cNvSpPr>
              <a:spLocks noChangeArrowheads="1"/>
            </p:cNvSpPr>
            <p:nvPr/>
          </p:nvSpPr>
          <p:spPr bwMode="auto">
            <a:xfrm>
              <a:off x="4435" y="2778"/>
              <a:ext cx="627" cy="361"/>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Nurse</a:t>
              </a:r>
            </a:p>
          </p:txBody>
        </p:sp>
        <p:sp>
          <p:nvSpPr>
            <p:cNvPr id="834588" name="AutoShape 28"/>
            <p:cNvSpPr>
              <a:spLocks noChangeArrowheads="1"/>
            </p:cNvSpPr>
            <p:nvPr/>
          </p:nvSpPr>
          <p:spPr bwMode="auto">
            <a:xfrm>
              <a:off x="4512" y="1070"/>
              <a:ext cx="901" cy="362"/>
            </a:xfrm>
            <a:prstGeom prst="roundRect">
              <a:avLst>
                <a:gd name="adj" fmla="val 10361"/>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Clinical</a:t>
              </a:r>
            </a:p>
          </p:txBody>
        </p:sp>
        <p:cxnSp>
          <p:nvCxnSpPr>
            <p:cNvPr id="29727" name="AutoShape 29"/>
            <p:cNvCxnSpPr>
              <a:cxnSpLocks noChangeShapeType="1"/>
              <a:stCxn id="834580" idx="0"/>
              <a:endCxn id="834582" idx="2"/>
            </p:cNvCxnSpPr>
            <p:nvPr/>
          </p:nvCxnSpPr>
          <p:spPr bwMode="auto">
            <a:xfrm rot="5400000" flipH="1" flipV="1">
              <a:off x="3351" y="460"/>
              <a:ext cx="231" cy="990"/>
            </a:xfrm>
            <a:prstGeom prst="bentConnector3">
              <a:avLst>
                <a:gd name="adj1" fmla="val 50000"/>
              </a:avLst>
            </a:prstGeom>
            <a:noFill/>
            <a:ln w="28575">
              <a:solidFill>
                <a:schemeClr val="tx1"/>
              </a:solidFill>
              <a:miter lim="800000"/>
              <a:headEnd/>
              <a:tailEnd/>
            </a:ln>
          </p:spPr>
        </p:cxnSp>
        <p:cxnSp>
          <p:nvCxnSpPr>
            <p:cNvPr id="29728" name="AutoShape 30"/>
            <p:cNvCxnSpPr>
              <a:cxnSpLocks noChangeShapeType="1"/>
              <a:stCxn id="834581" idx="0"/>
              <a:endCxn id="834582" idx="2"/>
            </p:cNvCxnSpPr>
            <p:nvPr/>
          </p:nvCxnSpPr>
          <p:spPr bwMode="auto">
            <a:xfrm rot="-5400000">
              <a:off x="3848" y="944"/>
              <a:ext cx="216" cy="8"/>
            </a:xfrm>
            <a:prstGeom prst="bentConnector3">
              <a:avLst>
                <a:gd name="adj1" fmla="val 50000"/>
              </a:avLst>
            </a:prstGeom>
            <a:noFill/>
            <a:ln w="28575">
              <a:solidFill>
                <a:schemeClr val="tx1"/>
              </a:solidFill>
              <a:miter lim="800000"/>
              <a:headEnd/>
              <a:tailEnd/>
            </a:ln>
          </p:spPr>
        </p:cxnSp>
        <p:cxnSp>
          <p:nvCxnSpPr>
            <p:cNvPr id="29729" name="AutoShape 31"/>
            <p:cNvCxnSpPr>
              <a:cxnSpLocks noChangeShapeType="1"/>
              <a:stCxn id="834588" idx="0"/>
              <a:endCxn id="834582" idx="2"/>
            </p:cNvCxnSpPr>
            <p:nvPr/>
          </p:nvCxnSpPr>
          <p:spPr bwMode="auto">
            <a:xfrm rot="5400000" flipH="1">
              <a:off x="4347" y="453"/>
              <a:ext cx="230" cy="1003"/>
            </a:xfrm>
            <a:prstGeom prst="bentConnector3">
              <a:avLst>
                <a:gd name="adj1" fmla="val 50000"/>
              </a:avLst>
            </a:prstGeom>
            <a:noFill/>
            <a:ln w="28575">
              <a:solidFill>
                <a:schemeClr val="tx1"/>
              </a:solidFill>
              <a:miter lim="800000"/>
              <a:headEnd/>
              <a:tailEnd/>
            </a:ln>
          </p:spPr>
        </p:cxnSp>
        <p:sp>
          <p:nvSpPr>
            <p:cNvPr id="29730" name="Oval 33"/>
            <p:cNvSpPr>
              <a:spLocks noChangeArrowheads="1"/>
            </p:cNvSpPr>
            <p:nvPr/>
          </p:nvSpPr>
          <p:spPr bwMode="auto">
            <a:xfrm>
              <a:off x="3336" y="1702"/>
              <a:ext cx="1200" cy="924"/>
            </a:xfrm>
            <a:prstGeom prst="ellipse">
              <a:avLst/>
            </a:prstGeom>
            <a:solidFill>
              <a:schemeClr val="bg1"/>
            </a:solidFill>
            <a:ln w="9525">
              <a:noFill/>
              <a:round/>
              <a:headEnd/>
              <a:tailEnd/>
            </a:ln>
          </p:spPr>
          <p:txBody>
            <a:bodyPr wrap="none" anchor="ctr">
              <a:prstTxWarp prst="textNoShape">
                <a:avLst/>
              </a:prstTxWarp>
            </a:bodyPr>
            <a:lstStyle/>
            <a:p>
              <a:pPr algn="ctr">
                <a:lnSpc>
                  <a:spcPct val="90000"/>
                </a:lnSpc>
                <a:spcBef>
                  <a:spcPct val="30000"/>
                </a:spcBef>
                <a:buClr>
                  <a:schemeClr val="accent1"/>
                </a:buClr>
                <a:buSzPct val="80000"/>
                <a:buFont typeface="Wingdings" pitchFamily="-111" charset="2"/>
                <a:buNone/>
              </a:pPr>
              <a:r>
                <a:rPr lang="en-US" sz="1800"/>
                <a:t>eLife Card™</a:t>
              </a:r>
            </a:p>
            <a:p>
              <a:pPr algn="ctr">
                <a:lnSpc>
                  <a:spcPct val="90000"/>
                </a:lnSpc>
                <a:spcBef>
                  <a:spcPct val="30000"/>
                </a:spcBef>
                <a:buClr>
                  <a:schemeClr val="accent1"/>
                </a:buClr>
                <a:buSzPct val="80000"/>
                <a:buFont typeface="Wingdings" pitchFamily="-111" charset="2"/>
                <a:buNone/>
              </a:pPr>
              <a:r>
                <a:rPr lang="en-US" sz="1800"/>
                <a:t>System</a:t>
              </a:r>
              <a:endParaRPr lang="en-US" sz="800"/>
            </a:p>
          </p:txBody>
        </p:sp>
        <p:sp>
          <p:nvSpPr>
            <p:cNvPr id="29731" name="Freeform 34"/>
            <p:cNvSpPr>
              <a:spLocks/>
            </p:cNvSpPr>
            <p:nvPr>
              <p:custDataLst>
                <p:tags r:id="rId1"/>
              </p:custDataLst>
            </p:nvPr>
          </p:nvSpPr>
          <p:spPr bwMode="auto">
            <a:xfrm>
              <a:off x="3860" y="1439"/>
              <a:ext cx="216" cy="392"/>
            </a:xfrm>
            <a:custGeom>
              <a:avLst/>
              <a:gdLst>
                <a:gd name="T0" fmla="*/ 111 w 228"/>
                <a:gd name="T1" fmla="*/ 0 h 449"/>
                <a:gd name="T2" fmla="*/ 20 w 228"/>
                <a:gd name="T3" fmla="*/ 81 h 449"/>
                <a:gd name="T4" fmla="*/ 70 w 228"/>
                <a:gd name="T5" fmla="*/ 65 h 449"/>
                <a:gd name="T6" fmla="*/ 18 w 228"/>
                <a:gd name="T7" fmla="*/ 114 h 449"/>
                <a:gd name="T8" fmla="*/ 0 w 228"/>
                <a:gd name="T9" fmla="*/ 99 h 449"/>
                <a:gd name="T10" fmla="*/ 0 w 228"/>
                <a:gd name="T11" fmla="*/ 133 h 449"/>
                <a:gd name="T12" fmla="*/ 66 w 228"/>
                <a:gd name="T13" fmla="*/ 117 h 449"/>
                <a:gd name="T14" fmla="*/ 26 w 228"/>
                <a:gd name="T15" fmla="*/ 117 h 449"/>
                <a:gd name="T16" fmla="*/ 130 w 228"/>
                <a:gd name="T17" fmla="*/ 41 h 449"/>
                <a:gd name="T18" fmla="*/ 51 w 228"/>
                <a:gd name="T19" fmla="*/ 64 h 449"/>
                <a:gd name="T20" fmla="*/ 140 w 228"/>
                <a:gd name="T21" fmla="*/ 4 h 449"/>
                <a:gd name="T22" fmla="*/ 111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wrap="none" lIns="0" tIns="0" rIns="0" bIns="0" anchor="ctr">
              <a:prstTxWarp prst="textNoShape">
                <a:avLst/>
              </a:prstTxWarp>
            </a:bodyPr>
            <a:lstStyle/>
            <a:p>
              <a:pPr algn="ctr"/>
              <a:endParaRPr lang="en-US" b="1"/>
            </a:p>
          </p:txBody>
        </p:sp>
        <p:sp>
          <p:nvSpPr>
            <p:cNvPr id="29732" name="Freeform 35"/>
            <p:cNvSpPr>
              <a:spLocks/>
            </p:cNvSpPr>
            <p:nvPr>
              <p:custDataLst>
                <p:tags r:id="rId2"/>
              </p:custDataLst>
            </p:nvPr>
          </p:nvSpPr>
          <p:spPr bwMode="auto">
            <a:xfrm flipH="1" flipV="1">
              <a:off x="3777" y="2575"/>
              <a:ext cx="216" cy="470"/>
            </a:xfrm>
            <a:custGeom>
              <a:avLst/>
              <a:gdLst>
                <a:gd name="T0" fmla="*/ 111 w 228"/>
                <a:gd name="T1" fmla="*/ 0 h 449"/>
                <a:gd name="T2" fmla="*/ 20 w 228"/>
                <a:gd name="T3" fmla="*/ 421 h 449"/>
                <a:gd name="T4" fmla="*/ 70 w 228"/>
                <a:gd name="T5" fmla="*/ 333 h 449"/>
                <a:gd name="T6" fmla="*/ 18 w 228"/>
                <a:gd name="T7" fmla="*/ 587 h 449"/>
                <a:gd name="T8" fmla="*/ 0 w 228"/>
                <a:gd name="T9" fmla="*/ 511 h 449"/>
                <a:gd name="T10" fmla="*/ 0 w 228"/>
                <a:gd name="T11" fmla="*/ 677 h 449"/>
                <a:gd name="T12" fmla="*/ 66 w 228"/>
                <a:gd name="T13" fmla="*/ 600 h 449"/>
                <a:gd name="T14" fmla="*/ 26 w 228"/>
                <a:gd name="T15" fmla="*/ 600 h 449"/>
                <a:gd name="T16" fmla="*/ 130 w 228"/>
                <a:gd name="T17" fmla="*/ 214 h 449"/>
                <a:gd name="T18" fmla="*/ 51 w 228"/>
                <a:gd name="T19" fmla="*/ 327 h 449"/>
                <a:gd name="T20" fmla="*/ 140 w 228"/>
                <a:gd name="T21" fmla="*/ 25 h 449"/>
                <a:gd name="T22" fmla="*/ 111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rot="10800000" wrap="none" lIns="0" tIns="0" rIns="0" bIns="0" anchor="ctr">
              <a:prstTxWarp prst="textNoShape">
                <a:avLst/>
              </a:prstTxWarp>
            </a:bodyPr>
            <a:lstStyle/>
            <a:p>
              <a:pPr algn="ctr"/>
              <a:endParaRPr lang="en-US" b="1"/>
            </a:p>
          </p:txBody>
        </p:sp>
        <p:sp>
          <p:nvSpPr>
            <p:cNvPr id="29733" name="Freeform 36"/>
            <p:cNvSpPr>
              <a:spLocks/>
            </p:cNvSpPr>
            <p:nvPr>
              <p:custDataLst>
                <p:tags r:id="rId3"/>
              </p:custDataLst>
            </p:nvPr>
          </p:nvSpPr>
          <p:spPr bwMode="auto">
            <a:xfrm rot="1673242" flipH="1" flipV="1">
              <a:off x="3356" y="2437"/>
              <a:ext cx="217" cy="471"/>
            </a:xfrm>
            <a:custGeom>
              <a:avLst/>
              <a:gdLst>
                <a:gd name="T0" fmla="*/ 115 w 228"/>
                <a:gd name="T1" fmla="*/ 0 h 449"/>
                <a:gd name="T2" fmla="*/ 21 w 228"/>
                <a:gd name="T3" fmla="*/ 429 h 449"/>
                <a:gd name="T4" fmla="*/ 73 w 228"/>
                <a:gd name="T5" fmla="*/ 339 h 449"/>
                <a:gd name="T6" fmla="*/ 18 w 228"/>
                <a:gd name="T7" fmla="*/ 598 h 449"/>
                <a:gd name="T8" fmla="*/ 0 w 228"/>
                <a:gd name="T9" fmla="*/ 519 h 449"/>
                <a:gd name="T10" fmla="*/ 0 w 228"/>
                <a:gd name="T11" fmla="*/ 690 h 449"/>
                <a:gd name="T12" fmla="*/ 69 w 228"/>
                <a:gd name="T13" fmla="*/ 612 h 449"/>
                <a:gd name="T14" fmla="*/ 27 w 228"/>
                <a:gd name="T15" fmla="*/ 612 h 449"/>
                <a:gd name="T16" fmla="*/ 136 w 228"/>
                <a:gd name="T17" fmla="*/ 217 h 449"/>
                <a:gd name="T18" fmla="*/ 53 w 228"/>
                <a:gd name="T19" fmla="*/ 333 h 449"/>
                <a:gd name="T20" fmla="*/ 146 w 228"/>
                <a:gd name="T21" fmla="*/ 25 h 449"/>
                <a:gd name="T22" fmla="*/ 115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rot="10800000" wrap="none" lIns="0" tIns="0" rIns="0" bIns="0" anchor="ctr">
              <a:prstTxWarp prst="textNoShape">
                <a:avLst/>
              </a:prstTxWarp>
            </a:bodyPr>
            <a:lstStyle/>
            <a:p>
              <a:pPr algn="ctr"/>
              <a:endParaRPr lang="en-US" b="1"/>
            </a:p>
          </p:txBody>
        </p:sp>
        <p:sp>
          <p:nvSpPr>
            <p:cNvPr id="29734" name="Freeform 37"/>
            <p:cNvSpPr>
              <a:spLocks/>
            </p:cNvSpPr>
            <p:nvPr>
              <p:custDataLst>
                <p:tags r:id="rId4"/>
              </p:custDataLst>
            </p:nvPr>
          </p:nvSpPr>
          <p:spPr bwMode="auto">
            <a:xfrm rot="19926758" flipV="1">
              <a:off x="4345" y="2391"/>
              <a:ext cx="216" cy="471"/>
            </a:xfrm>
            <a:custGeom>
              <a:avLst/>
              <a:gdLst>
                <a:gd name="T0" fmla="*/ 111 w 228"/>
                <a:gd name="T1" fmla="*/ 0 h 449"/>
                <a:gd name="T2" fmla="*/ 20 w 228"/>
                <a:gd name="T3" fmla="*/ 429 h 449"/>
                <a:gd name="T4" fmla="*/ 70 w 228"/>
                <a:gd name="T5" fmla="*/ 339 h 449"/>
                <a:gd name="T6" fmla="*/ 18 w 228"/>
                <a:gd name="T7" fmla="*/ 598 h 449"/>
                <a:gd name="T8" fmla="*/ 0 w 228"/>
                <a:gd name="T9" fmla="*/ 519 h 449"/>
                <a:gd name="T10" fmla="*/ 0 w 228"/>
                <a:gd name="T11" fmla="*/ 690 h 449"/>
                <a:gd name="T12" fmla="*/ 66 w 228"/>
                <a:gd name="T13" fmla="*/ 612 h 449"/>
                <a:gd name="T14" fmla="*/ 26 w 228"/>
                <a:gd name="T15" fmla="*/ 612 h 449"/>
                <a:gd name="T16" fmla="*/ 130 w 228"/>
                <a:gd name="T17" fmla="*/ 217 h 449"/>
                <a:gd name="T18" fmla="*/ 51 w 228"/>
                <a:gd name="T19" fmla="*/ 333 h 449"/>
                <a:gd name="T20" fmla="*/ 140 w 228"/>
                <a:gd name="T21" fmla="*/ 25 h 449"/>
                <a:gd name="T22" fmla="*/ 111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rot="10800000" wrap="none" lIns="0" tIns="0" rIns="0" bIns="0" anchor="ctr">
              <a:prstTxWarp prst="textNoShape">
                <a:avLst/>
              </a:prstTxWarp>
            </a:bodyPr>
            <a:lstStyle/>
            <a:p>
              <a:pPr algn="ctr"/>
              <a:endParaRPr lang="en-US" b="1"/>
            </a:p>
          </p:txBody>
        </p:sp>
        <p:sp>
          <p:nvSpPr>
            <p:cNvPr id="29735" name="Freeform 38"/>
            <p:cNvSpPr>
              <a:spLocks/>
            </p:cNvSpPr>
            <p:nvPr>
              <p:custDataLst>
                <p:tags r:id="rId5"/>
              </p:custDataLst>
            </p:nvPr>
          </p:nvSpPr>
          <p:spPr bwMode="auto">
            <a:xfrm rot="19926758" flipH="1">
              <a:off x="3402" y="1393"/>
              <a:ext cx="216" cy="472"/>
            </a:xfrm>
            <a:custGeom>
              <a:avLst/>
              <a:gdLst>
                <a:gd name="T0" fmla="*/ 111 w 228"/>
                <a:gd name="T1" fmla="*/ 0 h 449"/>
                <a:gd name="T2" fmla="*/ 20 w 228"/>
                <a:gd name="T3" fmla="*/ 436 h 449"/>
                <a:gd name="T4" fmla="*/ 70 w 228"/>
                <a:gd name="T5" fmla="*/ 345 h 449"/>
                <a:gd name="T6" fmla="*/ 18 w 228"/>
                <a:gd name="T7" fmla="*/ 610 h 449"/>
                <a:gd name="T8" fmla="*/ 0 w 228"/>
                <a:gd name="T9" fmla="*/ 528 h 449"/>
                <a:gd name="T10" fmla="*/ 0 w 228"/>
                <a:gd name="T11" fmla="*/ 704 h 449"/>
                <a:gd name="T12" fmla="*/ 66 w 228"/>
                <a:gd name="T13" fmla="*/ 622 h 449"/>
                <a:gd name="T14" fmla="*/ 26 w 228"/>
                <a:gd name="T15" fmla="*/ 622 h 449"/>
                <a:gd name="T16" fmla="*/ 130 w 228"/>
                <a:gd name="T17" fmla="*/ 221 h 449"/>
                <a:gd name="T18" fmla="*/ 51 w 228"/>
                <a:gd name="T19" fmla="*/ 340 h 449"/>
                <a:gd name="T20" fmla="*/ 140 w 228"/>
                <a:gd name="T21" fmla="*/ 25 h 449"/>
                <a:gd name="T22" fmla="*/ 111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wrap="none" lIns="0" tIns="0" rIns="0" bIns="0" anchor="ctr">
              <a:prstTxWarp prst="textNoShape">
                <a:avLst/>
              </a:prstTxWarp>
            </a:bodyPr>
            <a:lstStyle/>
            <a:p>
              <a:pPr algn="ctr"/>
              <a:endParaRPr lang="en-US" b="1"/>
            </a:p>
          </p:txBody>
        </p:sp>
        <p:sp>
          <p:nvSpPr>
            <p:cNvPr id="29736" name="Freeform 39"/>
            <p:cNvSpPr>
              <a:spLocks/>
            </p:cNvSpPr>
            <p:nvPr>
              <p:custDataLst>
                <p:tags r:id="rId6"/>
              </p:custDataLst>
            </p:nvPr>
          </p:nvSpPr>
          <p:spPr bwMode="auto">
            <a:xfrm rot="19292304" flipH="1">
              <a:off x="2992" y="1776"/>
              <a:ext cx="237" cy="429"/>
            </a:xfrm>
            <a:custGeom>
              <a:avLst/>
              <a:gdLst>
                <a:gd name="T0" fmla="*/ 254 w 228"/>
                <a:gd name="T1" fmla="*/ 0 h 449"/>
                <a:gd name="T2" fmla="*/ 40 w 228"/>
                <a:gd name="T3" fmla="*/ 186 h 449"/>
                <a:gd name="T4" fmla="*/ 162 w 228"/>
                <a:gd name="T5" fmla="*/ 147 h 449"/>
                <a:gd name="T6" fmla="*/ 36 w 228"/>
                <a:gd name="T7" fmla="*/ 258 h 449"/>
                <a:gd name="T8" fmla="*/ 0 w 228"/>
                <a:gd name="T9" fmla="*/ 225 h 449"/>
                <a:gd name="T10" fmla="*/ 0 w 228"/>
                <a:gd name="T11" fmla="*/ 298 h 449"/>
                <a:gd name="T12" fmla="*/ 153 w 228"/>
                <a:gd name="T13" fmla="*/ 265 h 449"/>
                <a:gd name="T14" fmla="*/ 60 w 228"/>
                <a:gd name="T15" fmla="*/ 265 h 449"/>
                <a:gd name="T16" fmla="*/ 300 w 228"/>
                <a:gd name="T17" fmla="*/ 94 h 449"/>
                <a:gd name="T18" fmla="*/ 117 w 228"/>
                <a:gd name="T19" fmla="*/ 143 h 449"/>
                <a:gd name="T20" fmla="*/ 323 w 228"/>
                <a:gd name="T21" fmla="*/ 11 h 449"/>
                <a:gd name="T22" fmla="*/ 254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wrap="none" lIns="0" tIns="0" rIns="0" bIns="0" anchor="ctr">
              <a:prstTxWarp prst="textNoShape">
                <a:avLst/>
              </a:prstTxWarp>
            </a:bodyPr>
            <a:lstStyle/>
            <a:p>
              <a:pPr algn="ctr"/>
              <a:endParaRPr lang="en-US" b="1"/>
            </a:p>
          </p:txBody>
        </p:sp>
        <p:sp>
          <p:nvSpPr>
            <p:cNvPr id="834600" name="AutoShape 40"/>
            <p:cNvSpPr>
              <a:spLocks noChangeArrowheads="1"/>
            </p:cNvSpPr>
            <p:nvPr/>
          </p:nvSpPr>
          <p:spPr bwMode="auto">
            <a:xfrm>
              <a:off x="2348" y="2265"/>
              <a:ext cx="773" cy="356"/>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Hospital</a:t>
              </a:r>
            </a:p>
          </p:txBody>
        </p:sp>
        <p:sp>
          <p:nvSpPr>
            <p:cNvPr id="834601" name="AutoShape 41"/>
            <p:cNvSpPr>
              <a:spLocks noChangeArrowheads="1"/>
            </p:cNvSpPr>
            <p:nvPr/>
          </p:nvSpPr>
          <p:spPr bwMode="auto">
            <a:xfrm>
              <a:off x="4751" y="2265"/>
              <a:ext cx="774" cy="356"/>
            </a:xfrm>
            <a:prstGeom prst="roundRect">
              <a:avLst>
                <a:gd name="adj" fmla="val 8292"/>
              </a:avLst>
            </a:prstGeom>
            <a:solidFill>
              <a:schemeClr val="accent1"/>
            </a:solidFill>
            <a:ln w="9525">
              <a:solidFill>
                <a:schemeClr val="tx1"/>
              </a:solidFill>
              <a:round/>
              <a:headEnd/>
              <a:tailEnd/>
            </a:ln>
            <a:effectLst>
              <a:outerShdw dist="35921" dir="2700000" algn="ctr" rotWithShape="0">
                <a:srgbClr val="0F006A"/>
              </a:outerShdw>
            </a:effectLst>
          </p:spPr>
          <p:txBody>
            <a:bodyPr wrap="none" lIns="18659" tIns="0" rIns="18659" bIns="0" anchor="ctr">
              <a:prstTxWarp prst="textNoShape">
                <a:avLst/>
              </a:prstTxWarp>
            </a:bodyPr>
            <a:lstStyle/>
            <a:p>
              <a:pPr algn="ctr" defTabSz="933450">
                <a:defRPr/>
              </a:pPr>
              <a:r>
                <a:rPr lang="en-US" sz="1600">
                  <a:latin typeface="Arial" pitchFamily="-65" charset="0"/>
                  <a:ea typeface="ＭＳ Ｐゴシック" pitchFamily="-65" charset="-128"/>
                  <a:cs typeface="ＭＳ Ｐゴシック" pitchFamily="-65" charset="-128"/>
                </a:rPr>
                <a:t>Pharmacy</a:t>
              </a:r>
            </a:p>
          </p:txBody>
        </p:sp>
        <p:sp>
          <p:nvSpPr>
            <p:cNvPr id="29739" name="Freeform 42"/>
            <p:cNvSpPr>
              <a:spLocks/>
            </p:cNvSpPr>
            <p:nvPr>
              <p:custDataLst>
                <p:tags r:id="rId7"/>
              </p:custDataLst>
            </p:nvPr>
          </p:nvSpPr>
          <p:spPr bwMode="auto">
            <a:xfrm rot="17899650" flipH="1">
              <a:off x="3104" y="2162"/>
              <a:ext cx="237" cy="429"/>
            </a:xfrm>
            <a:custGeom>
              <a:avLst/>
              <a:gdLst>
                <a:gd name="T0" fmla="*/ 254 w 228"/>
                <a:gd name="T1" fmla="*/ 0 h 449"/>
                <a:gd name="T2" fmla="*/ 40 w 228"/>
                <a:gd name="T3" fmla="*/ 186 h 449"/>
                <a:gd name="T4" fmla="*/ 162 w 228"/>
                <a:gd name="T5" fmla="*/ 147 h 449"/>
                <a:gd name="T6" fmla="*/ 36 w 228"/>
                <a:gd name="T7" fmla="*/ 258 h 449"/>
                <a:gd name="T8" fmla="*/ 0 w 228"/>
                <a:gd name="T9" fmla="*/ 225 h 449"/>
                <a:gd name="T10" fmla="*/ 0 w 228"/>
                <a:gd name="T11" fmla="*/ 298 h 449"/>
                <a:gd name="T12" fmla="*/ 153 w 228"/>
                <a:gd name="T13" fmla="*/ 265 h 449"/>
                <a:gd name="T14" fmla="*/ 60 w 228"/>
                <a:gd name="T15" fmla="*/ 265 h 449"/>
                <a:gd name="T16" fmla="*/ 300 w 228"/>
                <a:gd name="T17" fmla="*/ 94 h 449"/>
                <a:gd name="T18" fmla="*/ 117 w 228"/>
                <a:gd name="T19" fmla="*/ 143 h 449"/>
                <a:gd name="T20" fmla="*/ 323 w 228"/>
                <a:gd name="T21" fmla="*/ 11 h 449"/>
                <a:gd name="T22" fmla="*/ 254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vert="eaVert" wrap="none" lIns="0" tIns="0" rIns="0" bIns="0" anchor="ctr">
              <a:prstTxWarp prst="textNoShape">
                <a:avLst/>
              </a:prstTxWarp>
            </a:bodyPr>
            <a:lstStyle/>
            <a:p>
              <a:pPr algn="ctr"/>
              <a:endParaRPr lang="en-US" b="1"/>
            </a:p>
          </p:txBody>
        </p:sp>
        <p:sp>
          <p:nvSpPr>
            <p:cNvPr id="29740" name="Freeform 43"/>
            <p:cNvSpPr>
              <a:spLocks/>
            </p:cNvSpPr>
            <p:nvPr>
              <p:custDataLst>
                <p:tags r:id="rId8"/>
              </p:custDataLst>
            </p:nvPr>
          </p:nvSpPr>
          <p:spPr bwMode="auto">
            <a:xfrm rot="3700350">
              <a:off x="4531" y="2162"/>
              <a:ext cx="237" cy="429"/>
            </a:xfrm>
            <a:custGeom>
              <a:avLst/>
              <a:gdLst>
                <a:gd name="T0" fmla="*/ 254 w 228"/>
                <a:gd name="T1" fmla="*/ 0 h 449"/>
                <a:gd name="T2" fmla="*/ 40 w 228"/>
                <a:gd name="T3" fmla="*/ 186 h 449"/>
                <a:gd name="T4" fmla="*/ 162 w 228"/>
                <a:gd name="T5" fmla="*/ 147 h 449"/>
                <a:gd name="T6" fmla="*/ 36 w 228"/>
                <a:gd name="T7" fmla="*/ 258 h 449"/>
                <a:gd name="T8" fmla="*/ 0 w 228"/>
                <a:gd name="T9" fmla="*/ 225 h 449"/>
                <a:gd name="T10" fmla="*/ 0 w 228"/>
                <a:gd name="T11" fmla="*/ 298 h 449"/>
                <a:gd name="T12" fmla="*/ 153 w 228"/>
                <a:gd name="T13" fmla="*/ 265 h 449"/>
                <a:gd name="T14" fmla="*/ 60 w 228"/>
                <a:gd name="T15" fmla="*/ 265 h 449"/>
                <a:gd name="T16" fmla="*/ 300 w 228"/>
                <a:gd name="T17" fmla="*/ 94 h 449"/>
                <a:gd name="T18" fmla="*/ 117 w 228"/>
                <a:gd name="T19" fmla="*/ 143 h 449"/>
                <a:gd name="T20" fmla="*/ 323 w 228"/>
                <a:gd name="T21" fmla="*/ 11 h 449"/>
                <a:gd name="T22" fmla="*/ 254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rot="10800000" vert="eaVert" wrap="none" lIns="0" tIns="0" rIns="0" bIns="0" anchor="ctr">
              <a:prstTxWarp prst="textNoShape">
                <a:avLst/>
              </a:prstTxWarp>
            </a:bodyPr>
            <a:lstStyle/>
            <a:p>
              <a:pPr algn="ctr"/>
              <a:endParaRPr lang="en-US" b="1"/>
            </a:p>
          </p:txBody>
        </p:sp>
        <p:sp>
          <p:nvSpPr>
            <p:cNvPr id="29741" name="Freeform 44"/>
            <p:cNvSpPr>
              <a:spLocks/>
            </p:cNvSpPr>
            <p:nvPr>
              <p:custDataLst>
                <p:tags r:id="rId9"/>
              </p:custDataLst>
            </p:nvPr>
          </p:nvSpPr>
          <p:spPr bwMode="auto">
            <a:xfrm rot="1673242">
              <a:off x="4291" y="1346"/>
              <a:ext cx="217" cy="504"/>
            </a:xfrm>
            <a:custGeom>
              <a:avLst/>
              <a:gdLst>
                <a:gd name="T0" fmla="*/ 115 w 228"/>
                <a:gd name="T1" fmla="*/ 0 h 449"/>
                <a:gd name="T2" fmla="*/ 21 w 228"/>
                <a:gd name="T3" fmla="*/ 788 h 449"/>
                <a:gd name="T4" fmla="*/ 73 w 228"/>
                <a:gd name="T5" fmla="*/ 624 h 449"/>
                <a:gd name="T6" fmla="*/ 18 w 228"/>
                <a:gd name="T7" fmla="*/ 1101 h 449"/>
                <a:gd name="T8" fmla="*/ 0 w 228"/>
                <a:gd name="T9" fmla="*/ 955 h 449"/>
                <a:gd name="T10" fmla="*/ 0 w 228"/>
                <a:gd name="T11" fmla="*/ 1270 h 449"/>
                <a:gd name="T12" fmla="*/ 69 w 228"/>
                <a:gd name="T13" fmla="*/ 1127 h 449"/>
                <a:gd name="T14" fmla="*/ 27 w 228"/>
                <a:gd name="T15" fmla="*/ 1127 h 449"/>
                <a:gd name="T16" fmla="*/ 136 w 228"/>
                <a:gd name="T17" fmla="*/ 397 h 449"/>
                <a:gd name="T18" fmla="*/ 53 w 228"/>
                <a:gd name="T19" fmla="*/ 610 h 449"/>
                <a:gd name="T20" fmla="*/ 146 w 228"/>
                <a:gd name="T21" fmla="*/ 44 h 449"/>
                <a:gd name="T22" fmla="*/ 115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wrap="none" lIns="0" tIns="0" rIns="0" bIns="0" anchor="ctr">
              <a:prstTxWarp prst="textNoShape">
                <a:avLst/>
              </a:prstTxWarp>
            </a:bodyPr>
            <a:lstStyle/>
            <a:p>
              <a:pPr algn="ctr"/>
              <a:endParaRPr lang="en-US" b="1"/>
            </a:p>
          </p:txBody>
        </p:sp>
        <p:sp>
          <p:nvSpPr>
            <p:cNvPr id="29742" name="Rectangle 45"/>
            <p:cNvSpPr>
              <a:spLocks noChangeArrowheads="1"/>
            </p:cNvSpPr>
            <p:nvPr/>
          </p:nvSpPr>
          <p:spPr bwMode="auto">
            <a:xfrm>
              <a:off x="2544" y="3360"/>
              <a:ext cx="2832" cy="240"/>
            </a:xfrm>
            <a:prstGeom prst="rect">
              <a:avLst/>
            </a:prstGeom>
            <a:noFill/>
            <a:ln w="9525">
              <a:noFill/>
              <a:miter lim="800000"/>
              <a:headEnd/>
              <a:tailEnd/>
            </a:ln>
          </p:spPr>
          <p:txBody>
            <a:bodyPr>
              <a:prstTxWarp prst="textNoShape">
                <a:avLst/>
              </a:prstTxWarp>
            </a:bodyPr>
            <a:lstStyle/>
            <a:p>
              <a:pPr marL="190500" indent="-190500" algn="ctr">
                <a:spcBef>
                  <a:spcPct val="20000"/>
                </a:spcBef>
                <a:buClr>
                  <a:schemeClr val="tx2"/>
                </a:buClr>
                <a:buSzPct val="80000"/>
                <a:buFont typeface="Wingdings" pitchFamily="-111" charset="2"/>
                <a:buNone/>
              </a:pPr>
              <a:r>
                <a:rPr lang="en-US" sz="1800"/>
                <a:t>Collaborative Personal Health Record </a:t>
              </a:r>
            </a:p>
          </p:txBody>
        </p:sp>
        <p:sp>
          <p:nvSpPr>
            <p:cNvPr id="29743" name="Freeform 32"/>
            <p:cNvSpPr>
              <a:spLocks/>
            </p:cNvSpPr>
            <p:nvPr>
              <p:custDataLst>
                <p:tags r:id="rId10"/>
              </p:custDataLst>
            </p:nvPr>
          </p:nvSpPr>
          <p:spPr bwMode="auto">
            <a:xfrm rot="2360461">
              <a:off x="4560" y="1780"/>
              <a:ext cx="237" cy="428"/>
            </a:xfrm>
            <a:custGeom>
              <a:avLst/>
              <a:gdLst>
                <a:gd name="T0" fmla="*/ 254 w 228"/>
                <a:gd name="T1" fmla="*/ 0 h 449"/>
                <a:gd name="T2" fmla="*/ 40 w 228"/>
                <a:gd name="T3" fmla="*/ 182 h 449"/>
                <a:gd name="T4" fmla="*/ 162 w 228"/>
                <a:gd name="T5" fmla="*/ 144 h 449"/>
                <a:gd name="T6" fmla="*/ 36 w 228"/>
                <a:gd name="T7" fmla="*/ 253 h 449"/>
                <a:gd name="T8" fmla="*/ 0 w 228"/>
                <a:gd name="T9" fmla="*/ 220 h 449"/>
                <a:gd name="T10" fmla="*/ 0 w 228"/>
                <a:gd name="T11" fmla="*/ 292 h 449"/>
                <a:gd name="T12" fmla="*/ 153 w 228"/>
                <a:gd name="T13" fmla="*/ 258 h 449"/>
                <a:gd name="T14" fmla="*/ 60 w 228"/>
                <a:gd name="T15" fmla="*/ 258 h 449"/>
                <a:gd name="T16" fmla="*/ 300 w 228"/>
                <a:gd name="T17" fmla="*/ 92 h 449"/>
                <a:gd name="T18" fmla="*/ 117 w 228"/>
                <a:gd name="T19" fmla="*/ 140 h 449"/>
                <a:gd name="T20" fmla="*/ 323 w 228"/>
                <a:gd name="T21" fmla="*/ 10 h 449"/>
                <a:gd name="T22" fmla="*/ 254 w 228"/>
                <a:gd name="T23" fmla="*/ 0 h 4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8"/>
                <a:gd name="T37" fmla="*/ 0 h 449"/>
                <a:gd name="T38" fmla="*/ 228 w 228"/>
                <a:gd name="T39" fmla="*/ 449 h 4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8" h="449">
                  <a:moveTo>
                    <a:pt x="179" y="0"/>
                  </a:moveTo>
                  <a:lnTo>
                    <a:pt x="30" y="279"/>
                  </a:lnTo>
                  <a:lnTo>
                    <a:pt x="114" y="221"/>
                  </a:lnTo>
                  <a:lnTo>
                    <a:pt x="27" y="389"/>
                  </a:lnTo>
                  <a:lnTo>
                    <a:pt x="0" y="338"/>
                  </a:lnTo>
                  <a:lnTo>
                    <a:pt x="0" y="449"/>
                  </a:lnTo>
                  <a:lnTo>
                    <a:pt x="108" y="398"/>
                  </a:lnTo>
                  <a:lnTo>
                    <a:pt x="42" y="398"/>
                  </a:lnTo>
                  <a:lnTo>
                    <a:pt x="212" y="141"/>
                  </a:lnTo>
                  <a:lnTo>
                    <a:pt x="83" y="216"/>
                  </a:lnTo>
                  <a:lnTo>
                    <a:pt x="228" y="16"/>
                  </a:lnTo>
                  <a:lnTo>
                    <a:pt x="179" y="0"/>
                  </a:lnTo>
                  <a:close/>
                </a:path>
              </a:pathLst>
            </a:custGeom>
            <a:solidFill>
              <a:schemeClr val="bg2"/>
            </a:solidFill>
            <a:ln w="12700">
              <a:noFill/>
              <a:round/>
              <a:headEnd/>
              <a:tailEnd/>
            </a:ln>
          </p:spPr>
          <p:txBody>
            <a:bodyPr wrap="none" lIns="0" tIns="0" rIns="0" bIns="0" anchor="ctr">
              <a:prstTxWarp prst="textNoShape">
                <a:avLst/>
              </a:prstTxWarp>
            </a:bodyPr>
            <a:lstStyle/>
            <a:p>
              <a:pPr algn="ctr"/>
              <a:endParaRPr lang="en-US" b="1"/>
            </a:p>
          </p:txBody>
        </p:sp>
      </p:grpSp>
      <p:sp>
        <p:nvSpPr>
          <p:cNvPr id="29700" name="Rectangle 3"/>
          <p:cNvSpPr>
            <a:spLocks noChangeArrowheads="1"/>
          </p:cNvSpPr>
          <p:nvPr/>
        </p:nvSpPr>
        <p:spPr bwMode="auto">
          <a:xfrm>
            <a:off x="609600" y="914400"/>
            <a:ext cx="2590800" cy="381000"/>
          </a:xfrm>
          <a:prstGeom prst="rect">
            <a:avLst/>
          </a:prstGeom>
          <a:noFill/>
          <a:ln w="9525">
            <a:noFill/>
            <a:miter lim="800000"/>
            <a:headEnd/>
            <a:tailEnd/>
          </a:ln>
        </p:spPr>
        <p:txBody>
          <a:bodyPr>
            <a:prstTxWarp prst="textNoShape">
              <a:avLst/>
            </a:prstTxWarp>
          </a:bodyPr>
          <a:lstStyle/>
          <a:p>
            <a:pPr marL="190500" indent="-190500" algn="ctr">
              <a:spcBef>
                <a:spcPct val="20000"/>
              </a:spcBef>
              <a:buClr>
                <a:schemeClr val="tx2"/>
              </a:buClr>
              <a:buSzPct val="80000"/>
              <a:buFont typeface="Wingdings" pitchFamily="-111" charset="2"/>
              <a:buNone/>
            </a:pPr>
            <a:r>
              <a:rPr lang="en-US" sz="2000" b="1"/>
              <a:t>Present</a:t>
            </a:r>
            <a:endParaRPr lang="en-US" sz="1800"/>
          </a:p>
        </p:txBody>
      </p:sp>
      <p:sp>
        <p:nvSpPr>
          <p:cNvPr id="29701" name="Rectangle 2"/>
          <p:cNvSpPr>
            <a:spLocks noChangeArrowheads="1"/>
          </p:cNvSpPr>
          <p:nvPr/>
        </p:nvSpPr>
        <p:spPr bwMode="auto">
          <a:xfrm>
            <a:off x="4724400" y="914400"/>
            <a:ext cx="2590800" cy="381000"/>
          </a:xfrm>
          <a:prstGeom prst="rect">
            <a:avLst/>
          </a:prstGeom>
          <a:noFill/>
          <a:ln w="9525">
            <a:noFill/>
            <a:miter lim="800000"/>
            <a:headEnd/>
            <a:tailEnd/>
          </a:ln>
        </p:spPr>
        <p:txBody>
          <a:bodyPr>
            <a:prstTxWarp prst="textNoShape">
              <a:avLst/>
            </a:prstTxWarp>
          </a:bodyPr>
          <a:lstStyle/>
          <a:p>
            <a:pPr marL="190500" indent="-190500" algn="ctr">
              <a:spcBef>
                <a:spcPct val="20000"/>
              </a:spcBef>
              <a:buClr>
                <a:schemeClr val="tx2"/>
              </a:buClr>
              <a:buSzPct val="80000"/>
              <a:buFont typeface="Wingdings" pitchFamily="-111" charset="2"/>
              <a:buNone/>
            </a:pPr>
            <a:r>
              <a:rPr lang="en-US" sz="2000" b="1"/>
              <a:t>Future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6"/>
          <p:cNvSpPr>
            <a:spLocks noGrp="1" noChangeArrowheads="1"/>
          </p:cNvSpPr>
          <p:nvPr>
            <p:ph type="title" idx="4294967295"/>
          </p:nvPr>
        </p:nvSpPr>
        <p:spPr>
          <a:xfrm>
            <a:off x="76200" y="76200"/>
            <a:ext cx="9067800" cy="609600"/>
          </a:xfrm>
        </p:spPr>
        <p:txBody>
          <a:bodyPr/>
          <a:lstStyle/>
          <a:p>
            <a:pPr eaLnBrk="1" hangingPunct="1"/>
            <a:r>
              <a:rPr lang="en-US" sz="2800" b="1">
                <a:solidFill>
                  <a:schemeClr val="bg1"/>
                </a:solidFill>
                <a:latin typeface="Helvetica" pitchFamily="-111" charset="0"/>
                <a:cs typeface="ＭＳ Ｐゴシック" pitchFamily="-111" charset="-128"/>
              </a:rPr>
              <a:t>Card Logistics  - System Architecture</a:t>
            </a:r>
            <a:endParaRPr lang="en-US" sz="2800" b="1">
              <a:cs typeface="ＭＳ Ｐゴシック" pitchFamily="-111" charset="-128"/>
            </a:endParaRPr>
          </a:p>
        </p:txBody>
      </p:sp>
      <p:sp>
        <p:nvSpPr>
          <p:cNvPr id="798727" name="Line 7"/>
          <p:cNvSpPr>
            <a:spLocks noChangeShapeType="1"/>
          </p:cNvSpPr>
          <p:nvPr/>
        </p:nvSpPr>
        <p:spPr bwMode="auto">
          <a:xfrm flipV="1">
            <a:off x="1752600" y="2590800"/>
            <a:ext cx="4876800" cy="1600200"/>
          </a:xfrm>
          <a:prstGeom prst="line">
            <a:avLst/>
          </a:prstGeom>
          <a:noFill/>
          <a:ln w="19050">
            <a:solidFill>
              <a:schemeClr val="tx1"/>
            </a:solidFill>
            <a:round/>
            <a:headEnd/>
            <a:tailEnd type="triangle" w="med" len="med"/>
          </a:ln>
        </p:spPr>
        <p:txBody>
          <a:bodyPr>
            <a:prstTxWarp prst="textNoShape">
              <a:avLst/>
            </a:prstTxWarp>
            <a:spAutoFit/>
          </a:bodyPr>
          <a:lstStyle/>
          <a:p>
            <a:endParaRPr lang="en-US"/>
          </a:p>
        </p:txBody>
      </p:sp>
      <p:sp>
        <p:nvSpPr>
          <p:cNvPr id="798728" name="Line 8"/>
          <p:cNvSpPr>
            <a:spLocks noChangeShapeType="1"/>
          </p:cNvSpPr>
          <p:nvPr/>
        </p:nvSpPr>
        <p:spPr bwMode="auto">
          <a:xfrm>
            <a:off x="7848600" y="2819400"/>
            <a:ext cx="0" cy="739775"/>
          </a:xfrm>
          <a:prstGeom prst="line">
            <a:avLst/>
          </a:prstGeom>
          <a:noFill/>
          <a:ln w="19050">
            <a:solidFill>
              <a:schemeClr val="tx1"/>
            </a:solidFill>
            <a:round/>
            <a:headEnd/>
            <a:tailEnd type="triangle" w="med" len="med"/>
          </a:ln>
        </p:spPr>
        <p:txBody>
          <a:bodyPr>
            <a:prstTxWarp prst="textNoShape">
              <a:avLst/>
            </a:prstTxWarp>
            <a:spAutoFit/>
          </a:bodyPr>
          <a:lstStyle/>
          <a:p>
            <a:endParaRPr lang="en-US"/>
          </a:p>
        </p:txBody>
      </p:sp>
      <p:sp>
        <p:nvSpPr>
          <p:cNvPr id="798729" name="Line 9"/>
          <p:cNvSpPr>
            <a:spLocks noChangeShapeType="1"/>
          </p:cNvSpPr>
          <p:nvPr/>
        </p:nvSpPr>
        <p:spPr bwMode="auto">
          <a:xfrm flipV="1">
            <a:off x="1828800" y="2438400"/>
            <a:ext cx="4800600" cy="152400"/>
          </a:xfrm>
          <a:prstGeom prst="line">
            <a:avLst/>
          </a:prstGeom>
          <a:noFill/>
          <a:ln w="19050">
            <a:solidFill>
              <a:schemeClr val="tx1"/>
            </a:solidFill>
            <a:round/>
            <a:headEnd/>
            <a:tailEnd type="triangle" w="med" len="med"/>
          </a:ln>
        </p:spPr>
        <p:txBody>
          <a:bodyPr>
            <a:prstTxWarp prst="textNoShape">
              <a:avLst/>
            </a:prstTxWarp>
            <a:spAutoFit/>
          </a:bodyPr>
          <a:lstStyle/>
          <a:p>
            <a:endParaRPr lang="en-US"/>
          </a:p>
        </p:txBody>
      </p:sp>
      <p:pic>
        <p:nvPicPr>
          <p:cNvPr id="798730" name="Picture 10" descr="pharmisist"/>
          <p:cNvPicPr>
            <a:picLocks noChangeAspect="1" noChangeArrowheads="1"/>
          </p:cNvPicPr>
          <p:nvPr/>
        </p:nvPicPr>
        <p:blipFill>
          <a:blip r:embed="rId3"/>
          <a:srcRect/>
          <a:stretch>
            <a:fillRect/>
          </a:stretch>
        </p:blipFill>
        <p:spPr bwMode="auto">
          <a:xfrm>
            <a:off x="3124200" y="4484688"/>
            <a:ext cx="1295400" cy="1077912"/>
          </a:xfrm>
          <a:prstGeom prst="rect">
            <a:avLst/>
          </a:prstGeom>
          <a:noFill/>
          <a:ln w="9525">
            <a:solidFill>
              <a:schemeClr val="tx1"/>
            </a:solidFill>
            <a:miter lim="800000"/>
            <a:headEnd/>
            <a:tailEnd/>
          </a:ln>
        </p:spPr>
      </p:pic>
      <p:sp>
        <p:nvSpPr>
          <p:cNvPr id="798731" name="Line 11"/>
          <p:cNvSpPr>
            <a:spLocks noChangeShapeType="1"/>
          </p:cNvSpPr>
          <p:nvPr/>
        </p:nvSpPr>
        <p:spPr bwMode="auto">
          <a:xfrm flipV="1">
            <a:off x="4419600" y="2743200"/>
            <a:ext cx="2209800" cy="1752600"/>
          </a:xfrm>
          <a:prstGeom prst="line">
            <a:avLst/>
          </a:prstGeom>
          <a:noFill/>
          <a:ln w="19050">
            <a:solidFill>
              <a:schemeClr val="tx1"/>
            </a:solidFill>
            <a:round/>
            <a:headEnd/>
            <a:tailEnd type="triangle" w="med" len="med"/>
          </a:ln>
        </p:spPr>
        <p:txBody>
          <a:bodyPr>
            <a:prstTxWarp prst="textNoShape">
              <a:avLst/>
            </a:prstTxWarp>
            <a:spAutoFit/>
          </a:bodyPr>
          <a:lstStyle/>
          <a:p>
            <a:endParaRPr lang="en-US"/>
          </a:p>
        </p:txBody>
      </p:sp>
      <p:sp>
        <p:nvSpPr>
          <p:cNvPr id="31752" name="Text Box 12"/>
          <p:cNvSpPr txBox="1">
            <a:spLocks noChangeArrowheads="1"/>
          </p:cNvSpPr>
          <p:nvPr/>
        </p:nvSpPr>
        <p:spPr bwMode="auto">
          <a:xfrm>
            <a:off x="304800" y="852488"/>
            <a:ext cx="4572000" cy="366712"/>
          </a:xfrm>
          <a:prstGeom prst="rect">
            <a:avLst/>
          </a:prstGeom>
          <a:noFill/>
          <a:ln w="9525">
            <a:noFill/>
            <a:miter lim="800000"/>
            <a:headEnd/>
            <a:tailEnd/>
          </a:ln>
        </p:spPr>
        <p:txBody>
          <a:bodyPr>
            <a:prstTxWarp prst="textNoShape">
              <a:avLst/>
            </a:prstTxWarp>
            <a:spAutoFit/>
          </a:bodyPr>
          <a:lstStyle/>
          <a:p>
            <a:pPr>
              <a:spcBef>
                <a:spcPct val="50000"/>
              </a:spcBef>
            </a:pPr>
            <a:r>
              <a:rPr lang="en-US" sz="1800" b="1" i="1"/>
              <a:t>eLife Card – The System</a:t>
            </a:r>
          </a:p>
        </p:txBody>
      </p:sp>
      <p:pic>
        <p:nvPicPr>
          <p:cNvPr id="798733" name="Picture 13" descr="emergency"/>
          <p:cNvPicPr>
            <a:picLocks noChangeAspect="1" noChangeArrowheads="1"/>
          </p:cNvPicPr>
          <p:nvPr/>
        </p:nvPicPr>
        <p:blipFill>
          <a:blip r:embed="rId4"/>
          <a:srcRect/>
          <a:stretch>
            <a:fillRect/>
          </a:stretch>
        </p:blipFill>
        <p:spPr bwMode="auto">
          <a:xfrm>
            <a:off x="457200" y="2590800"/>
            <a:ext cx="1371600" cy="1141413"/>
          </a:xfrm>
          <a:prstGeom prst="rect">
            <a:avLst/>
          </a:prstGeom>
          <a:noFill/>
          <a:ln w="9525">
            <a:solidFill>
              <a:schemeClr val="tx1"/>
            </a:solidFill>
            <a:miter lim="800000"/>
            <a:headEnd/>
            <a:tailEnd/>
          </a:ln>
        </p:spPr>
      </p:pic>
      <p:pic>
        <p:nvPicPr>
          <p:cNvPr id="798734" name="Picture 14" descr="customerservice"/>
          <p:cNvPicPr>
            <a:picLocks noChangeAspect="1" noChangeArrowheads="1"/>
          </p:cNvPicPr>
          <p:nvPr/>
        </p:nvPicPr>
        <p:blipFill>
          <a:blip r:embed="rId5"/>
          <a:srcRect/>
          <a:stretch>
            <a:fillRect/>
          </a:stretch>
        </p:blipFill>
        <p:spPr bwMode="auto">
          <a:xfrm>
            <a:off x="457200" y="4191000"/>
            <a:ext cx="1282700" cy="1066800"/>
          </a:xfrm>
          <a:prstGeom prst="rect">
            <a:avLst/>
          </a:prstGeom>
          <a:noFill/>
          <a:ln w="9525">
            <a:solidFill>
              <a:schemeClr val="tx1"/>
            </a:solidFill>
            <a:miter lim="800000"/>
            <a:headEnd/>
            <a:tailEnd/>
          </a:ln>
        </p:spPr>
      </p:pic>
      <p:sp>
        <p:nvSpPr>
          <p:cNvPr id="798735" name="Text Box 15"/>
          <p:cNvSpPr txBox="1">
            <a:spLocks noChangeArrowheads="1"/>
          </p:cNvSpPr>
          <p:nvPr/>
        </p:nvSpPr>
        <p:spPr bwMode="auto">
          <a:xfrm>
            <a:off x="1752600" y="4267200"/>
            <a:ext cx="1087438" cy="825500"/>
          </a:xfrm>
          <a:prstGeom prst="rect">
            <a:avLst/>
          </a:prstGeom>
          <a:noFill/>
          <a:ln w="9525">
            <a:noFill/>
            <a:miter lim="800000"/>
            <a:headEnd/>
            <a:tailEnd/>
          </a:ln>
        </p:spPr>
        <p:txBody>
          <a:bodyPr wrap="none">
            <a:prstTxWarp prst="textNoShape">
              <a:avLst/>
            </a:prstTxWarp>
            <a:spAutoFit/>
          </a:bodyPr>
          <a:lstStyle/>
          <a:p>
            <a:r>
              <a:rPr lang="en-US" sz="1600" b="1"/>
              <a:t>INITIAL </a:t>
            </a:r>
          </a:p>
          <a:p>
            <a:r>
              <a:rPr lang="en-US" sz="1600" b="1"/>
              <a:t>MEMBER</a:t>
            </a:r>
          </a:p>
          <a:p>
            <a:r>
              <a:rPr lang="en-US" sz="1600" b="1"/>
              <a:t>INPUT</a:t>
            </a:r>
          </a:p>
        </p:txBody>
      </p:sp>
      <p:sp>
        <p:nvSpPr>
          <p:cNvPr id="798736" name="Text Box 16"/>
          <p:cNvSpPr txBox="1">
            <a:spLocks noChangeArrowheads="1"/>
          </p:cNvSpPr>
          <p:nvPr/>
        </p:nvSpPr>
        <p:spPr bwMode="auto">
          <a:xfrm>
            <a:off x="1828800" y="2743200"/>
            <a:ext cx="2133600" cy="825500"/>
          </a:xfrm>
          <a:prstGeom prst="rect">
            <a:avLst/>
          </a:prstGeom>
          <a:noFill/>
          <a:ln w="9525">
            <a:noFill/>
            <a:miter lim="800000"/>
            <a:headEnd/>
            <a:tailEnd/>
          </a:ln>
        </p:spPr>
        <p:txBody>
          <a:bodyPr>
            <a:prstTxWarp prst="textNoShape">
              <a:avLst/>
            </a:prstTxWarp>
            <a:spAutoFit/>
          </a:bodyPr>
          <a:lstStyle/>
          <a:p>
            <a:pPr eaLnBrk="1" hangingPunct="1"/>
            <a:r>
              <a:rPr lang="en-US" sz="1600" b="1"/>
              <a:t>HOSPITAL AND</a:t>
            </a:r>
          </a:p>
          <a:p>
            <a:pPr eaLnBrk="1" hangingPunct="1"/>
            <a:r>
              <a:rPr lang="en-US" sz="1600" b="1"/>
              <a:t>EMERGENCY </a:t>
            </a:r>
          </a:p>
          <a:p>
            <a:pPr eaLnBrk="1" hangingPunct="1"/>
            <a:r>
              <a:rPr lang="en-US" sz="1600" b="1"/>
              <a:t>ROOM</a:t>
            </a:r>
            <a:endParaRPr lang="en-US" sz="1600"/>
          </a:p>
        </p:txBody>
      </p:sp>
      <p:grpSp>
        <p:nvGrpSpPr>
          <p:cNvPr id="2" name="Group 17"/>
          <p:cNvGrpSpPr>
            <a:grpSpLocks/>
          </p:cNvGrpSpPr>
          <p:nvPr/>
        </p:nvGrpSpPr>
        <p:grpSpPr bwMode="auto">
          <a:xfrm>
            <a:off x="6710363" y="2362200"/>
            <a:ext cx="2160587" cy="457200"/>
            <a:chOff x="4368" y="1632"/>
            <a:chExt cx="1296" cy="288"/>
          </a:xfrm>
        </p:grpSpPr>
        <p:sp>
          <p:nvSpPr>
            <p:cNvPr id="31765" name="Rectangle 18"/>
            <p:cNvSpPr>
              <a:spLocks noChangeArrowheads="1"/>
            </p:cNvSpPr>
            <p:nvPr/>
          </p:nvSpPr>
          <p:spPr bwMode="auto">
            <a:xfrm>
              <a:off x="4368" y="1632"/>
              <a:ext cx="1296" cy="288"/>
            </a:xfrm>
            <a:prstGeom prst="rect">
              <a:avLst/>
            </a:prstGeom>
            <a:solidFill>
              <a:srgbClr val="000000"/>
            </a:solidFill>
            <a:ln w="9525">
              <a:solidFill>
                <a:schemeClr val="tx1"/>
              </a:solidFill>
              <a:miter lim="800000"/>
              <a:headEnd/>
              <a:tailEnd/>
            </a:ln>
          </p:spPr>
          <p:txBody>
            <a:bodyPr wrap="none" anchor="ctr">
              <a:prstTxWarp prst="textNoShape">
                <a:avLst/>
              </a:prstTxWarp>
            </a:bodyPr>
            <a:lstStyle/>
            <a:p>
              <a:pPr algn="ctr"/>
              <a:endParaRPr lang="en-US" b="1"/>
            </a:p>
          </p:txBody>
        </p:sp>
        <p:sp>
          <p:nvSpPr>
            <p:cNvPr id="31766" name="Text Box 19"/>
            <p:cNvSpPr txBox="1">
              <a:spLocks noChangeArrowheads="1"/>
            </p:cNvSpPr>
            <p:nvPr/>
          </p:nvSpPr>
          <p:spPr bwMode="auto">
            <a:xfrm>
              <a:off x="4423" y="1680"/>
              <a:ext cx="1215" cy="212"/>
            </a:xfrm>
            <a:prstGeom prst="rect">
              <a:avLst/>
            </a:prstGeom>
            <a:noFill/>
            <a:ln w="9525">
              <a:noFill/>
              <a:miter lim="800000"/>
              <a:headEnd/>
              <a:tailEnd/>
            </a:ln>
          </p:spPr>
          <p:txBody>
            <a:bodyPr wrap="none">
              <a:prstTxWarp prst="textNoShape">
                <a:avLst/>
              </a:prstTxWarp>
              <a:spAutoFit/>
            </a:bodyPr>
            <a:lstStyle/>
            <a:p>
              <a:pPr algn="ctr" eaLnBrk="1" hangingPunct="1"/>
              <a:r>
                <a:rPr lang="en-US" sz="1600" b="1">
                  <a:solidFill>
                    <a:schemeClr val="bg1"/>
                  </a:solidFill>
                </a:rPr>
                <a:t>Smart Card Reader</a:t>
              </a:r>
            </a:p>
          </p:txBody>
        </p:sp>
      </p:grpSp>
      <p:sp>
        <p:nvSpPr>
          <p:cNvPr id="798740" name="Text Box 20"/>
          <p:cNvSpPr txBox="1">
            <a:spLocks noChangeArrowheads="1"/>
          </p:cNvSpPr>
          <p:nvPr/>
        </p:nvSpPr>
        <p:spPr bwMode="auto">
          <a:xfrm>
            <a:off x="4419600" y="4724400"/>
            <a:ext cx="2057400" cy="581025"/>
          </a:xfrm>
          <a:prstGeom prst="rect">
            <a:avLst/>
          </a:prstGeom>
          <a:noFill/>
          <a:ln w="9525">
            <a:noFill/>
            <a:miter lim="800000"/>
            <a:headEnd/>
            <a:tailEnd/>
          </a:ln>
        </p:spPr>
        <p:txBody>
          <a:bodyPr>
            <a:prstTxWarp prst="textNoShape">
              <a:avLst/>
            </a:prstTxWarp>
            <a:spAutoFit/>
          </a:bodyPr>
          <a:lstStyle/>
          <a:p>
            <a:r>
              <a:rPr lang="en-US" sz="1600" b="1"/>
              <a:t>PHYSICIAN AND </a:t>
            </a:r>
          </a:p>
          <a:p>
            <a:r>
              <a:rPr lang="en-US" sz="1600" b="1"/>
              <a:t>PHARMACY INPUT</a:t>
            </a:r>
            <a:endParaRPr lang="en-US" sz="1600" b="1">
              <a:solidFill>
                <a:schemeClr val="accent2"/>
              </a:solidFill>
            </a:endParaRPr>
          </a:p>
        </p:txBody>
      </p:sp>
      <p:pic>
        <p:nvPicPr>
          <p:cNvPr id="798741" name="Picture 21" descr="servers"/>
          <p:cNvPicPr>
            <a:picLocks noChangeAspect="1" noChangeArrowheads="1"/>
          </p:cNvPicPr>
          <p:nvPr/>
        </p:nvPicPr>
        <p:blipFill>
          <a:blip r:embed="rId6"/>
          <a:srcRect/>
          <a:stretch>
            <a:fillRect/>
          </a:stretch>
        </p:blipFill>
        <p:spPr bwMode="auto">
          <a:xfrm>
            <a:off x="7010400" y="4230688"/>
            <a:ext cx="1600200" cy="1331912"/>
          </a:xfrm>
          <a:prstGeom prst="rect">
            <a:avLst/>
          </a:prstGeom>
          <a:noFill/>
          <a:ln w="9525">
            <a:solidFill>
              <a:schemeClr val="tx1"/>
            </a:solidFill>
            <a:miter lim="800000"/>
            <a:headEnd/>
            <a:tailEnd/>
          </a:ln>
        </p:spPr>
      </p:pic>
      <p:grpSp>
        <p:nvGrpSpPr>
          <p:cNvPr id="3" name="Group 22"/>
          <p:cNvGrpSpPr>
            <a:grpSpLocks/>
          </p:cNvGrpSpPr>
          <p:nvPr/>
        </p:nvGrpSpPr>
        <p:grpSpPr bwMode="auto">
          <a:xfrm>
            <a:off x="6629400" y="3657600"/>
            <a:ext cx="2286000" cy="457200"/>
            <a:chOff x="4320" y="2448"/>
            <a:chExt cx="1440" cy="288"/>
          </a:xfrm>
        </p:grpSpPr>
        <p:sp>
          <p:nvSpPr>
            <p:cNvPr id="31763" name="Rectangle 23"/>
            <p:cNvSpPr>
              <a:spLocks noChangeArrowheads="1"/>
            </p:cNvSpPr>
            <p:nvPr/>
          </p:nvSpPr>
          <p:spPr bwMode="auto">
            <a:xfrm>
              <a:off x="4320" y="2448"/>
              <a:ext cx="1440" cy="288"/>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pPr algn="ctr"/>
              <a:endParaRPr lang="en-US" b="1"/>
            </a:p>
          </p:txBody>
        </p:sp>
        <p:sp>
          <p:nvSpPr>
            <p:cNvPr id="31764" name="Text Box 24"/>
            <p:cNvSpPr txBox="1">
              <a:spLocks noChangeArrowheads="1"/>
            </p:cNvSpPr>
            <p:nvPr/>
          </p:nvSpPr>
          <p:spPr bwMode="auto">
            <a:xfrm>
              <a:off x="4320" y="2496"/>
              <a:ext cx="1391" cy="212"/>
            </a:xfrm>
            <a:prstGeom prst="rect">
              <a:avLst/>
            </a:prstGeom>
            <a:noFill/>
            <a:ln w="9525">
              <a:noFill/>
              <a:miter lim="800000"/>
              <a:headEnd/>
              <a:tailEnd/>
            </a:ln>
          </p:spPr>
          <p:txBody>
            <a:bodyPr>
              <a:prstTxWarp prst="textNoShape">
                <a:avLst/>
              </a:prstTxWarp>
              <a:spAutoFit/>
            </a:bodyPr>
            <a:lstStyle/>
            <a:p>
              <a:pPr algn="ctr" eaLnBrk="1" hangingPunct="1"/>
              <a:r>
                <a:rPr lang="en-US" sz="1600" b="1">
                  <a:solidFill>
                    <a:schemeClr val="bg1"/>
                  </a:solidFill>
                </a:rPr>
                <a:t>Database Access</a:t>
              </a:r>
            </a:p>
          </p:txBody>
        </p:sp>
      </p:grpSp>
      <p:sp>
        <p:nvSpPr>
          <p:cNvPr id="31761" name="Text Box 25"/>
          <p:cNvSpPr txBox="1">
            <a:spLocks noChangeArrowheads="1"/>
          </p:cNvSpPr>
          <p:nvPr/>
        </p:nvSpPr>
        <p:spPr bwMode="auto">
          <a:xfrm>
            <a:off x="304800" y="1371600"/>
            <a:ext cx="8686800" cy="825500"/>
          </a:xfrm>
          <a:prstGeom prst="rect">
            <a:avLst/>
          </a:prstGeom>
          <a:noFill/>
          <a:ln w="9525">
            <a:noFill/>
            <a:miter lim="800000"/>
            <a:headEnd/>
            <a:tailEnd/>
          </a:ln>
        </p:spPr>
        <p:txBody>
          <a:bodyPr>
            <a:prstTxWarp prst="textNoShape">
              <a:avLst/>
            </a:prstTxWarp>
            <a:spAutoFit/>
          </a:bodyPr>
          <a:lstStyle/>
          <a:p>
            <a:pPr algn="just">
              <a:spcBef>
                <a:spcPct val="50000"/>
              </a:spcBef>
            </a:pPr>
            <a:r>
              <a:rPr lang="en-US" sz="1600">
                <a:latin typeface="Helvetica" pitchFamily="-111" charset="0"/>
              </a:rPr>
              <a:t>The eLife Card system adheres to all encryption and security requirements mandated by the government and organizations such as HIPAA. Data is transferred only over secured SSL/MQ connections via encrypted XML files.</a:t>
            </a:r>
          </a:p>
        </p:txBody>
      </p:sp>
      <p:sp>
        <p:nvSpPr>
          <p:cNvPr id="31762" name="Text Box 27"/>
          <p:cNvSpPr txBox="1">
            <a:spLocks noChangeArrowheads="1"/>
          </p:cNvSpPr>
          <p:nvPr/>
        </p:nvSpPr>
        <p:spPr bwMode="auto">
          <a:xfrm>
            <a:off x="5257800" y="3810000"/>
            <a:ext cx="1882775" cy="457200"/>
          </a:xfrm>
          <a:prstGeom prst="rect">
            <a:avLst/>
          </a:prstGeom>
          <a:noFill/>
          <a:ln w="9525">
            <a:noFill/>
            <a:miter lim="800000"/>
            <a:headEnd/>
            <a:tailEnd/>
          </a:ln>
        </p:spPr>
        <p:txBody>
          <a:bodyPr>
            <a:prstTxWarp prst="textNoShape">
              <a:avLst/>
            </a:prstTxWarp>
            <a:spAutoFit/>
          </a:bodyPr>
          <a:lstStyle/>
          <a:p>
            <a:pPr algn="ctr">
              <a:spcBef>
                <a:spcPct val="50000"/>
              </a:spcBef>
            </a:pPr>
            <a:endParaRPr 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98734"/>
                                        </p:tgtEl>
                                        <p:attrNameLst>
                                          <p:attrName>style.visibility</p:attrName>
                                        </p:attrNameLst>
                                      </p:cBhvr>
                                      <p:to>
                                        <p:strVal val="visible"/>
                                      </p:to>
                                    </p:set>
                                    <p:animEffect transition="in" filter="fade">
                                      <p:cBhvr>
                                        <p:cTn id="7" dur="500"/>
                                        <p:tgtEl>
                                          <p:spTgt spid="7987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98735"/>
                                        </p:tgtEl>
                                        <p:attrNameLst>
                                          <p:attrName>style.visibility</p:attrName>
                                        </p:attrNameLst>
                                      </p:cBhvr>
                                      <p:to>
                                        <p:strVal val="visible"/>
                                      </p:to>
                                    </p:set>
                                    <p:animEffect transition="in" filter="fade">
                                      <p:cBhvr>
                                        <p:cTn id="10" dur="500"/>
                                        <p:tgtEl>
                                          <p:spTgt spid="798735"/>
                                        </p:tgtEl>
                                      </p:cBhvr>
                                    </p:animEffect>
                                  </p:childTnLst>
                                </p:cTn>
                              </p:par>
                            </p:childTnLst>
                          </p:cTn>
                        </p:par>
                        <p:par>
                          <p:cTn id="11" fill="hold">
                            <p:stCondLst>
                              <p:cond delay="500"/>
                            </p:stCondLst>
                            <p:childTnLst>
                              <p:par>
                                <p:cTn id="12" presetID="2" presetClass="entr" presetSubtype="12" fill="hold" grpId="0" nodeType="afterEffect">
                                  <p:stCondLst>
                                    <p:cond delay="0"/>
                                  </p:stCondLst>
                                  <p:childTnLst>
                                    <p:set>
                                      <p:cBhvr>
                                        <p:cTn id="13" dur="1" fill="hold">
                                          <p:stCondLst>
                                            <p:cond delay="0"/>
                                          </p:stCondLst>
                                        </p:cTn>
                                        <p:tgtEl>
                                          <p:spTgt spid="798727"/>
                                        </p:tgtEl>
                                        <p:attrNameLst>
                                          <p:attrName>style.visibility</p:attrName>
                                        </p:attrNameLst>
                                      </p:cBhvr>
                                      <p:to>
                                        <p:strVal val="visible"/>
                                      </p:to>
                                    </p:set>
                                    <p:anim calcmode="lin" valueType="num">
                                      <p:cBhvr additive="base">
                                        <p:cTn id="14" dur="2000" fill="hold"/>
                                        <p:tgtEl>
                                          <p:spTgt spid="798727"/>
                                        </p:tgtEl>
                                        <p:attrNameLst>
                                          <p:attrName>ppt_x</p:attrName>
                                        </p:attrNameLst>
                                      </p:cBhvr>
                                      <p:tavLst>
                                        <p:tav tm="0">
                                          <p:val>
                                            <p:strVal val="0-#ppt_w/2"/>
                                          </p:val>
                                        </p:tav>
                                        <p:tav tm="100000">
                                          <p:val>
                                            <p:strVal val="#ppt_x"/>
                                          </p:val>
                                        </p:tav>
                                      </p:tavLst>
                                    </p:anim>
                                    <p:anim calcmode="lin" valueType="num">
                                      <p:cBhvr additive="base">
                                        <p:cTn id="15" dur="2000" fill="hold"/>
                                        <p:tgtEl>
                                          <p:spTgt spid="798727"/>
                                        </p:tgtEl>
                                        <p:attrNameLst>
                                          <p:attrName>ppt_y</p:attrName>
                                        </p:attrNameLst>
                                      </p:cBhvr>
                                      <p:tavLst>
                                        <p:tav tm="0">
                                          <p:val>
                                            <p:strVal val="1+#ppt_h/2"/>
                                          </p:val>
                                        </p:tav>
                                        <p:tav tm="100000">
                                          <p:val>
                                            <p:strVal val="#ppt_y"/>
                                          </p:val>
                                        </p:tav>
                                      </p:tavLst>
                                    </p:anim>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2000"/>
                                        <p:tgtEl>
                                          <p:spTgt spid="2"/>
                                        </p:tgtEl>
                                      </p:cBhvr>
                                    </p:animEffect>
                                  </p:childTnLst>
                                </p:cTn>
                              </p:par>
                            </p:childTnLst>
                          </p:cTn>
                        </p:par>
                        <p:par>
                          <p:cTn id="20" fill="hold">
                            <p:stCondLst>
                              <p:cond delay="4500"/>
                            </p:stCondLst>
                            <p:childTnLst>
                              <p:par>
                                <p:cTn id="21" presetID="10" presetClass="entr" presetSubtype="0" fill="hold" grpId="0" nodeType="afterEffect">
                                  <p:stCondLst>
                                    <p:cond delay="0"/>
                                  </p:stCondLst>
                                  <p:childTnLst>
                                    <p:set>
                                      <p:cBhvr>
                                        <p:cTn id="22" dur="1" fill="hold">
                                          <p:stCondLst>
                                            <p:cond delay="0"/>
                                          </p:stCondLst>
                                        </p:cTn>
                                        <p:tgtEl>
                                          <p:spTgt spid="798728"/>
                                        </p:tgtEl>
                                        <p:attrNameLst>
                                          <p:attrName>style.visibility</p:attrName>
                                        </p:attrNameLst>
                                      </p:cBhvr>
                                      <p:to>
                                        <p:strVal val="visible"/>
                                      </p:to>
                                    </p:set>
                                    <p:animEffect transition="in" filter="fade">
                                      <p:cBhvr>
                                        <p:cTn id="23" dur="2000"/>
                                        <p:tgtEl>
                                          <p:spTgt spid="798728"/>
                                        </p:tgtEl>
                                      </p:cBhvr>
                                    </p:animEffect>
                                  </p:childTnLst>
                                </p:cTn>
                              </p:par>
                            </p:childTnLst>
                          </p:cTn>
                        </p:par>
                        <p:par>
                          <p:cTn id="24" fill="hold">
                            <p:stCondLst>
                              <p:cond delay="6500"/>
                            </p:stCondLst>
                            <p:childTnLst>
                              <p:par>
                                <p:cTn id="25" presetID="10" presetClass="entr" presetSubtype="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2000"/>
                                        <p:tgtEl>
                                          <p:spTgt spid="3"/>
                                        </p:tgtEl>
                                      </p:cBhvr>
                                    </p:animEffect>
                                  </p:childTnLst>
                                </p:cTn>
                              </p:par>
                            </p:childTnLst>
                          </p:cTn>
                        </p:par>
                        <p:par>
                          <p:cTn id="28" fill="hold">
                            <p:stCondLst>
                              <p:cond delay="8500"/>
                            </p:stCondLst>
                            <p:childTnLst>
                              <p:par>
                                <p:cTn id="29" presetID="10" presetClass="entr" presetSubtype="0" fill="hold" nodeType="afterEffect">
                                  <p:stCondLst>
                                    <p:cond delay="0"/>
                                  </p:stCondLst>
                                  <p:childTnLst>
                                    <p:set>
                                      <p:cBhvr>
                                        <p:cTn id="30" dur="1" fill="hold">
                                          <p:stCondLst>
                                            <p:cond delay="0"/>
                                          </p:stCondLst>
                                        </p:cTn>
                                        <p:tgtEl>
                                          <p:spTgt spid="798741"/>
                                        </p:tgtEl>
                                        <p:attrNameLst>
                                          <p:attrName>style.visibility</p:attrName>
                                        </p:attrNameLst>
                                      </p:cBhvr>
                                      <p:to>
                                        <p:strVal val="visible"/>
                                      </p:to>
                                    </p:set>
                                    <p:animEffect transition="in" filter="fade">
                                      <p:cBhvr>
                                        <p:cTn id="31" dur="2000"/>
                                        <p:tgtEl>
                                          <p:spTgt spid="798741"/>
                                        </p:tgtEl>
                                      </p:cBhvr>
                                    </p:animEffect>
                                  </p:childTnLst>
                                </p:cTn>
                              </p:par>
                              <p:par>
                                <p:cTn id="32" presetID="10" presetClass="entr" presetSubtype="0" fill="hold" nodeType="withEffect">
                                  <p:stCondLst>
                                    <p:cond delay="0"/>
                                  </p:stCondLst>
                                  <p:childTnLst>
                                    <p:set>
                                      <p:cBhvr>
                                        <p:cTn id="33" dur="1" fill="hold">
                                          <p:stCondLst>
                                            <p:cond delay="0"/>
                                          </p:stCondLst>
                                        </p:cTn>
                                        <p:tgtEl>
                                          <p:spTgt spid="798733"/>
                                        </p:tgtEl>
                                        <p:attrNameLst>
                                          <p:attrName>style.visibility</p:attrName>
                                        </p:attrNameLst>
                                      </p:cBhvr>
                                      <p:to>
                                        <p:strVal val="visible"/>
                                      </p:to>
                                    </p:set>
                                    <p:animEffect transition="in" filter="fade">
                                      <p:cBhvr>
                                        <p:cTn id="34" dur="2000"/>
                                        <p:tgtEl>
                                          <p:spTgt spid="79873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98736"/>
                                        </p:tgtEl>
                                        <p:attrNameLst>
                                          <p:attrName>style.visibility</p:attrName>
                                        </p:attrNameLst>
                                      </p:cBhvr>
                                      <p:to>
                                        <p:strVal val="visible"/>
                                      </p:to>
                                    </p:set>
                                    <p:animEffect transition="in" filter="fade">
                                      <p:cBhvr>
                                        <p:cTn id="37" dur="2000"/>
                                        <p:tgtEl>
                                          <p:spTgt spid="798736"/>
                                        </p:tgtEl>
                                      </p:cBhvr>
                                    </p:animEffect>
                                  </p:childTnLst>
                                </p:cTn>
                              </p:par>
                            </p:childTnLst>
                          </p:cTn>
                        </p:par>
                        <p:par>
                          <p:cTn id="38" fill="hold">
                            <p:stCondLst>
                              <p:cond delay="10500"/>
                            </p:stCondLst>
                            <p:childTnLst>
                              <p:par>
                                <p:cTn id="39" presetID="2" presetClass="entr" presetSubtype="8" fill="hold" grpId="0" nodeType="afterEffect">
                                  <p:stCondLst>
                                    <p:cond delay="0"/>
                                  </p:stCondLst>
                                  <p:childTnLst>
                                    <p:set>
                                      <p:cBhvr>
                                        <p:cTn id="40" dur="1" fill="hold">
                                          <p:stCondLst>
                                            <p:cond delay="0"/>
                                          </p:stCondLst>
                                        </p:cTn>
                                        <p:tgtEl>
                                          <p:spTgt spid="798729"/>
                                        </p:tgtEl>
                                        <p:attrNameLst>
                                          <p:attrName>style.visibility</p:attrName>
                                        </p:attrNameLst>
                                      </p:cBhvr>
                                      <p:to>
                                        <p:strVal val="visible"/>
                                      </p:to>
                                    </p:set>
                                    <p:anim calcmode="lin" valueType="num">
                                      <p:cBhvr additive="base">
                                        <p:cTn id="41" dur="2000" fill="hold"/>
                                        <p:tgtEl>
                                          <p:spTgt spid="798729"/>
                                        </p:tgtEl>
                                        <p:attrNameLst>
                                          <p:attrName>ppt_x</p:attrName>
                                        </p:attrNameLst>
                                      </p:cBhvr>
                                      <p:tavLst>
                                        <p:tav tm="0">
                                          <p:val>
                                            <p:strVal val="0-#ppt_w/2"/>
                                          </p:val>
                                        </p:tav>
                                        <p:tav tm="100000">
                                          <p:val>
                                            <p:strVal val="#ppt_x"/>
                                          </p:val>
                                        </p:tav>
                                      </p:tavLst>
                                    </p:anim>
                                    <p:anim calcmode="lin" valueType="num">
                                      <p:cBhvr additive="base">
                                        <p:cTn id="42" dur="2000" fill="hold"/>
                                        <p:tgtEl>
                                          <p:spTgt spid="798729"/>
                                        </p:tgtEl>
                                        <p:attrNameLst>
                                          <p:attrName>ppt_y</p:attrName>
                                        </p:attrNameLst>
                                      </p:cBhvr>
                                      <p:tavLst>
                                        <p:tav tm="0">
                                          <p:val>
                                            <p:strVal val="#ppt_y"/>
                                          </p:val>
                                        </p:tav>
                                        <p:tav tm="100000">
                                          <p:val>
                                            <p:strVal val="#ppt_y"/>
                                          </p:val>
                                        </p:tav>
                                      </p:tavLst>
                                    </p:anim>
                                  </p:childTnLst>
                                </p:cTn>
                              </p:par>
                            </p:childTnLst>
                          </p:cTn>
                        </p:par>
                        <p:par>
                          <p:cTn id="43" fill="hold">
                            <p:stCondLst>
                              <p:cond delay="12500"/>
                            </p:stCondLst>
                            <p:childTnLst>
                              <p:par>
                                <p:cTn id="44" presetID="10" presetClass="entr" presetSubtype="0" fill="hold" nodeType="afterEffect">
                                  <p:stCondLst>
                                    <p:cond delay="0"/>
                                  </p:stCondLst>
                                  <p:childTnLst>
                                    <p:set>
                                      <p:cBhvr>
                                        <p:cTn id="45" dur="1" fill="hold">
                                          <p:stCondLst>
                                            <p:cond delay="0"/>
                                          </p:stCondLst>
                                        </p:cTn>
                                        <p:tgtEl>
                                          <p:spTgt spid="798730"/>
                                        </p:tgtEl>
                                        <p:attrNameLst>
                                          <p:attrName>style.visibility</p:attrName>
                                        </p:attrNameLst>
                                      </p:cBhvr>
                                      <p:to>
                                        <p:strVal val="visible"/>
                                      </p:to>
                                    </p:set>
                                    <p:animEffect transition="in" filter="fade">
                                      <p:cBhvr>
                                        <p:cTn id="46" dur="2000"/>
                                        <p:tgtEl>
                                          <p:spTgt spid="79873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798740"/>
                                        </p:tgtEl>
                                        <p:attrNameLst>
                                          <p:attrName>style.visibility</p:attrName>
                                        </p:attrNameLst>
                                      </p:cBhvr>
                                      <p:to>
                                        <p:strVal val="visible"/>
                                      </p:to>
                                    </p:set>
                                    <p:animEffect transition="in" filter="fade">
                                      <p:cBhvr>
                                        <p:cTn id="49" dur="2000"/>
                                        <p:tgtEl>
                                          <p:spTgt spid="798740"/>
                                        </p:tgtEl>
                                      </p:cBhvr>
                                    </p:animEffect>
                                  </p:childTnLst>
                                </p:cTn>
                              </p:par>
                            </p:childTnLst>
                          </p:cTn>
                        </p:par>
                        <p:par>
                          <p:cTn id="50" fill="hold">
                            <p:stCondLst>
                              <p:cond delay="14500"/>
                            </p:stCondLst>
                            <p:childTnLst>
                              <p:par>
                                <p:cTn id="51" presetID="2" presetClass="entr" presetSubtype="12" fill="hold" grpId="0" nodeType="afterEffect">
                                  <p:stCondLst>
                                    <p:cond delay="0"/>
                                  </p:stCondLst>
                                  <p:childTnLst>
                                    <p:set>
                                      <p:cBhvr>
                                        <p:cTn id="52" dur="1" fill="hold">
                                          <p:stCondLst>
                                            <p:cond delay="0"/>
                                          </p:stCondLst>
                                        </p:cTn>
                                        <p:tgtEl>
                                          <p:spTgt spid="798731"/>
                                        </p:tgtEl>
                                        <p:attrNameLst>
                                          <p:attrName>style.visibility</p:attrName>
                                        </p:attrNameLst>
                                      </p:cBhvr>
                                      <p:to>
                                        <p:strVal val="visible"/>
                                      </p:to>
                                    </p:set>
                                    <p:anim calcmode="lin" valueType="num">
                                      <p:cBhvr additive="base">
                                        <p:cTn id="53" dur="2000" fill="hold"/>
                                        <p:tgtEl>
                                          <p:spTgt spid="798731"/>
                                        </p:tgtEl>
                                        <p:attrNameLst>
                                          <p:attrName>ppt_x</p:attrName>
                                        </p:attrNameLst>
                                      </p:cBhvr>
                                      <p:tavLst>
                                        <p:tav tm="0">
                                          <p:val>
                                            <p:strVal val="0-#ppt_w/2"/>
                                          </p:val>
                                        </p:tav>
                                        <p:tav tm="100000">
                                          <p:val>
                                            <p:strVal val="#ppt_x"/>
                                          </p:val>
                                        </p:tav>
                                      </p:tavLst>
                                    </p:anim>
                                    <p:anim calcmode="lin" valueType="num">
                                      <p:cBhvr additive="base">
                                        <p:cTn id="54" dur="2000" fill="hold"/>
                                        <p:tgtEl>
                                          <p:spTgt spid="7987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27" grpId="0" animBg="1"/>
      <p:bldP spid="798728" grpId="0" animBg="1"/>
      <p:bldP spid="798729" grpId="0" animBg="1"/>
      <p:bldP spid="798731" grpId="0" animBg="1"/>
      <p:bldP spid="798735" grpId="0"/>
      <p:bldP spid="798736" grpId="0"/>
      <p:bldP spid="798740" grpId="0"/>
    </p:bldLst>
  </p:timing>
</p:sld>
</file>

<file path=ppt/tags/tag1.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10.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2.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3.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4.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5.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6.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7.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8.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ags/tag9.xml><?xml version="1.0" encoding="utf-8"?>
<p:tagLst xmlns:a="http://schemas.openxmlformats.org/drawingml/2006/main" xmlns:r="http://schemas.openxmlformats.org/officeDocument/2006/relationships" xmlns:p="http://schemas.openxmlformats.org/presentationml/2006/main">
  <p:tag name="ORIGLEFT" val="363,625"/>
  <p:tag name="ORIGTOP" val="211,125"/>
  <p:tag name="ORIGHEIGHT" val="114"/>
  <p:tag name="ORIGWIDTH" val="57,25"/>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1432</TotalTime>
  <Words>1487</Words>
  <Application>Microsoft Office PowerPoint</Application>
  <PresentationFormat>On-screen Show (4:3)</PresentationFormat>
  <Paragraphs>156</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Avenir LT Std 95 Black</vt:lpstr>
      <vt:lpstr>Helvetica</vt:lpstr>
      <vt:lpstr>Lucida Grande</vt:lpstr>
      <vt:lpstr>Wingdings</vt:lpstr>
      <vt:lpstr>Blank Presentation</vt:lpstr>
      <vt:lpstr>PowerPoint Presentation</vt:lpstr>
      <vt:lpstr>About Card Logistics</vt:lpstr>
      <vt:lpstr>Card Logistics Management Team</vt:lpstr>
      <vt:lpstr>Card Logistics Management Team</vt:lpstr>
      <vt:lpstr>Smart Card Markets</vt:lpstr>
      <vt:lpstr>PowerPoint Presentation</vt:lpstr>
      <vt:lpstr>Information Management Issues in Healthcare</vt:lpstr>
      <vt:lpstr>Card Logistics – Healthcare Solution</vt:lpstr>
      <vt:lpstr>Card Logistics  - System Architecture</vt:lpstr>
      <vt:lpstr>PowerPoint Presentation</vt:lpstr>
      <vt:lpstr>CasinoPass™ System Solutions</vt:lpstr>
      <vt:lpstr>Marketing Cost-Effective Technology</vt:lpstr>
      <vt:lpstr>PowerPoint Presentation</vt:lpstr>
      <vt:lpstr>Future Directions of Card Logistics</vt:lpstr>
    </vt:vector>
  </TitlesOfParts>
  <Company>Card Logistics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Fasulo</dc:creator>
  <cp:lastModifiedBy>Bill Page</cp:lastModifiedBy>
  <cp:revision>186</cp:revision>
  <dcterms:created xsi:type="dcterms:W3CDTF">2013-01-21T18:23:38Z</dcterms:created>
  <dcterms:modified xsi:type="dcterms:W3CDTF">2014-08-24T16:33:15Z</dcterms:modified>
</cp:coreProperties>
</file>